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69" r:id="rId4"/>
    <p:sldId id="270" r:id="rId5"/>
    <p:sldId id="271" r:id="rId6"/>
    <p:sldId id="272" r:id="rId7"/>
    <p:sldId id="258" r:id="rId8"/>
    <p:sldId id="266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8265" autoAdjust="0"/>
    <p:restoredTop sz="94660"/>
  </p:normalViewPr>
  <p:slideViewPr>
    <p:cSldViewPr snapToGrid="0" snapToObjects="1">
      <p:cViewPr varScale="1">
        <p:scale>
          <a:sx n="105" d="100"/>
          <a:sy n="105" d="100"/>
        </p:scale>
        <p:origin x="1392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6/11/relationships/changesInfo" Target="changesInfos/changesInfo1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FIM AFRICA" userId="db7ede2c-cbaa-4b53-a47a-3aed8373a9ea" providerId="ADAL" clId="{91352336-E1DB-44BF-968B-37AA2C57A69A}"/>
    <pc:docChg chg="delSld">
      <pc:chgData name="FIM AFRICA" userId="db7ede2c-cbaa-4b53-a47a-3aed8373a9ea" providerId="ADAL" clId="{91352336-E1DB-44BF-968B-37AA2C57A69A}" dt="2025-11-04T09:39:45.767" v="0" actId="47"/>
      <pc:docMkLst>
        <pc:docMk/>
      </pc:docMkLst>
      <pc:sldChg chg="del">
        <pc:chgData name="FIM AFRICA" userId="db7ede2c-cbaa-4b53-a47a-3aed8373a9ea" providerId="ADAL" clId="{91352336-E1DB-44BF-968B-37AA2C57A69A}" dt="2025-11-04T09:39:45.767" v="0" actId="47"/>
        <pc:sldMkLst>
          <pc:docMk/>
          <pc:sldMk cId="3207650479" sldId="268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Z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4AD2AF2-51A0-4451-BD44-CE010FBB2F70}" type="datetimeFigureOut">
              <a:rPr lang="en-ZA" smtClean="0"/>
              <a:t>2025/11/04</a:t>
            </a:fld>
            <a:endParaRPr lang="en-Z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Z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B1C9F0-6302-4021-968F-681D024AD790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6725469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EB1C9F0-6302-4021-968F-681D024AD790}" type="slidenum">
              <a:rPr lang="en-ZA" smtClean="0"/>
              <a:t>8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7667836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D5A094-DBC3-4FB5-BD03-77B9F73BC1E3}" type="datetime1">
              <a:rPr lang="en-US" smtClean="0"/>
              <a:t>11/4/2025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74BC74-AE50-4E60-AED4-FE13D60F5A63}" type="datetime1">
              <a:rPr lang="en-US" smtClean="0"/>
              <a:t>11/4/2025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B15C38-8217-45E2-A516-ECF9B9FC7073}" type="datetime1">
              <a:rPr lang="en-US" smtClean="0"/>
              <a:t>11/4/2025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BB03CF-315D-476D-B2E9-EA962729FC7B}" type="datetime1">
              <a:rPr lang="en-US" smtClean="0"/>
              <a:t>11/4/2025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FB261A-A667-4A00-A370-938F3EABC56C}" type="datetime1">
              <a:rPr lang="en-US" smtClean="0"/>
              <a:t>11/4/2025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692CE-4A19-4C84-B8F7-46AAC721B7CA}" type="datetime1">
              <a:rPr lang="en-US" smtClean="0"/>
              <a:t>11/4/2025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635D15-1747-42CD-9E21-E733F8BE3C32}" type="datetime1">
              <a:rPr lang="en-US" smtClean="0"/>
              <a:t>11/4/2025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EF8D06-6F0F-45DA-B613-C66B9BA3C1FB}" type="datetime1">
              <a:rPr lang="en-US" smtClean="0"/>
              <a:t>11/4/2025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67FEB9-AC70-46E2-87C8-96DEDB7E9985}" type="datetime1">
              <a:rPr lang="en-US" smtClean="0"/>
              <a:t>11/4/2025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D6568B-363E-45E4-9D2B-0436AD70F9C5}" type="datetime1">
              <a:rPr lang="en-US" smtClean="0"/>
              <a:t>11/4/2025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F90A9-1E7E-4CCC-9535-BBE0A95CE46A}" type="datetime1">
              <a:rPr lang="en-US" smtClean="0"/>
              <a:t>11/4/2025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249574-9FA0-4F18-A839-C264F5B918EF}" type="datetime1">
              <a:rPr lang="en-US" smtClean="0"/>
              <a:t>11/4/2025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7" name="Rectangle 36">
            <a:extLst>
              <a:ext uri="{FF2B5EF4-FFF2-40B4-BE49-F238E27FC236}">
                <a16:creationId xmlns:a16="http://schemas.microsoft.com/office/drawing/2014/main" id="{43C48B49-6135-48B6-AC0F-97E5D8D1F03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97324" y="1146412"/>
            <a:ext cx="6760761" cy="2402006"/>
          </a:xfrm>
        </p:spPr>
        <p:txBody>
          <a:bodyPr anchor="b">
            <a:normAutofit/>
          </a:bodyPr>
          <a:lstStyle/>
          <a:p>
            <a:pPr algn="l"/>
            <a:r>
              <a:rPr lang="en-GB" sz="4200" b="1" dirty="0">
                <a:latin typeface="Calibri"/>
              </a:rPr>
              <a:t>SOCIAL MEDIA REPORT</a:t>
            </a:r>
            <a:br>
              <a:rPr lang="en-GB" sz="4200" b="1" dirty="0">
                <a:latin typeface="Calibri"/>
              </a:rPr>
            </a:br>
            <a:r>
              <a:rPr lang="en-GB" sz="2000" b="1" dirty="0">
                <a:latin typeface="Calibri"/>
              </a:rPr>
              <a:t>JANUARY – OCTOBER 2025</a:t>
            </a: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9715DAF0-AE1B-46C9-8A6B-DB2AA05AB9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-6" y="4374554"/>
            <a:ext cx="9144005" cy="2483444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rgbClr val="000000"/>
              </a:gs>
            </a:gsLst>
            <a:lin ang="15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DC631C0B-6DA6-4E57-8231-CE32B3434A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6105491" y="4374554"/>
            <a:ext cx="3038508" cy="2483446"/>
          </a:xfrm>
          <a:prstGeom prst="rect">
            <a:avLst/>
          </a:prstGeom>
          <a:gradFill>
            <a:gsLst>
              <a:gs pos="4000">
                <a:schemeClr val="accent1">
                  <a:alpha val="21000"/>
                </a:schemeClr>
              </a:gs>
              <a:gs pos="83000">
                <a:schemeClr val="accent1">
                  <a:lumMod val="50000"/>
                  <a:alpha val="61000"/>
                </a:schemeClr>
              </a:gs>
            </a:gsLst>
            <a:lin ang="18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F256AC18-FB41-4977-8B0C-F5082335AB7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0" y="4379429"/>
            <a:ext cx="9143988" cy="1953928"/>
          </a:xfrm>
          <a:prstGeom prst="rect">
            <a:avLst/>
          </a:prstGeom>
          <a:gradFill>
            <a:gsLst>
              <a:gs pos="32000">
                <a:schemeClr val="accent1">
                  <a:lumMod val="50000"/>
                  <a:alpha val="0"/>
                </a:schemeClr>
              </a:gs>
              <a:gs pos="100000">
                <a:schemeClr val="accent1">
                  <a:alpha val="55000"/>
                </a:schemeClr>
              </a:gs>
            </a:gsLst>
            <a:lin ang="6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AFF4A713-7B75-4B21-90D7-5AB19547C7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6" y="4380927"/>
            <a:ext cx="9144000" cy="2019443"/>
          </a:xfrm>
          <a:prstGeom prst="rect">
            <a:avLst/>
          </a:prstGeom>
          <a:gradFill>
            <a:gsLst>
              <a:gs pos="32000">
                <a:schemeClr val="accent1">
                  <a:lumMod val="50000"/>
                  <a:alpha val="0"/>
                </a:schemeClr>
              </a:gs>
              <a:gs pos="100000">
                <a:srgbClr val="000000">
                  <a:alpha val="45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 descr="A black and white background&#10;&#10;AI-generated content may be incorrect.">
            <a:extLst>
              <a:ext uri="{FF2B5EF4-FFF2-40B4-BE49-F238E27FC236}">
                <a16:creationId xmlns:a16="http://schemas.microsoft.com/office/drawing/2014/main" id="{FD19A21E-FA3C-1EE3-C2D3-A001C6E55171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374554"/>
            <a:ext cx="9144000" cy="2483447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97323" y="4892722"/>
            <a:ext cx="4790367" cy="1078173"/>
          </a:xfrm>
        </p:spPr>
        <p:txBody>
          <a:bodyPr anchor="ctr">
            <a:normAutofit fontScale="77500" lnSpcReduction="20000"/>
          </a:bodyPr>
          <a:lstStyle/>
          <a:p>
            <a:pPr algn="l">
              <a:lnSpc>
                <a:spcPct val="90000"/>
              </a:lnSpc>
            </a:pPr>
            <a:r>
              <a:rPr lang="pt-BR" sz="3000" b="0" dirty="0">
                <a:solidFill>
                  <a:srgbClr val="FFFFFF"/>
                </a:solidFill>
                <a:latin typeface="Calibri"/>
              </a:rPr>
              <a:t>8 November 2025</a:t>
            </a:r>
          </a:p>
          <a:p>
            <a:pPr algn="l">
              <a:lnSpc>
                <a:spcPct val="90000"/>
              </a:lnSpc>
            </a:pPr>
            <a:r>
              <a:rPr lang="pt-BR" sz="3000" b="0" dirty="0">
                <a:solidFill>
                  <a:srgbClr val="FFFFFF"/>
                </a:solidFill>
                <a:latin typeface="Calibri"/>
              </a:rPr>
              <a:t>FIM Africa General Assembly</a:t>
            </a:r>
          </a:p>
          <a:p>
            <a:pPr algn="l">
              <a:lnSpc>
                <a:spcPct val="90000"/>
              </a:lnSpc>
            </a:pPr>
            <a:r>
              <a:rPr lang="pt-BR" sz="3000" dirty="0">
                <a:solidFill>
                  <a:srgbClr val="FFFFFF"/>
                </a:solidFill>
                <a:latin typeface="Calibri"/>
              </a:rPr>
              <a:t>Mombasa, Kenya</a:t>
            </a:r>
            <a:endParaRPr lang="pt-BR" sz="3000" b="0" dirty="0">
              <a:solidFill>
                <a:srgbClr val="FFFFFF"/>
              </a:solidFill>
              <a:latin typeface="Calibri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44E017B4-E2A8-ABB0-D36B-804761F2C46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83554" y="457630"/>
            <a:ext cx="2976880" cy="1564800"/>
          </a:xfrm>
          <a:prstGeom prst="rect">
            <a:avLst/>
          </a:prstGeom>
        </p:spPr>
      </p:pic>
      <p:pic>
        <p:nvPicPr>
          <p:cNvPr id="1026" name="Picture 2" descr="Africa Country Map Black And White Clipart">
            <a:extLst>
              <a:ext uri="{FF2B5EF4-FFF2-40B4-BE49-F238E27FC236}">
                <a16:creationId xmlns:a16="http://schemas.microsoft.com/office/drawing/2014/main" id="{BBB722C7-CC44-40AE-C09A-48B46CB1B4F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alphaModFix amt="4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725" r="8203"/>
          <a:stretch>
            <a:fillRect/>
          </a:stretch>
        </p:blipFill>
        <p:spPr bwMode="auto">
          <a:xfrm>
            <a:off x="6191183" y="1026994"/>
            <a:ext cx="2564226" cy="2402006"/>
          </a:xfrm>
          <a:prstGeom prst="rect">
            <a:avLst/>
          </a:prstGeom>
          <a:solidFill>
            <a:schemeClr val="bg1"/>
          </a:solidFill>
        </p:spPr>
      </p:pic>
      <p:pic>
        <p:nvPicPr>
          <p:cNvPr id="9" name="Picture 8" descr="A group of colorful cubes with logos&#10;&#10;AI-generated content may be incorrect.">
            <a:extLst>
              <a:ext uri="{FF2B5EF4-FFF2-40B4-BE49-F238E27FC236}">
                <a16:creationId xmlns:a16="http://schemas.microsoft.com/office/drawing/2014/main" id="{C1170CA8-CE28-EA76-2D82-36FE4122C31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470553" y="4493972"/>
            <a:ext cx="2575063" cy="225318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2BB4C4A6-DCA2-E3E9-8072-35B4F5009501}"/>
              </a:ext>
            </a:extLst>
          </p:cNvPr>
          <p:cNvSpPr/>
          <p:nvPr/>
        </p:nvSpPr>
        <p:spPr>
          <a:xfrm>
            <a:off x="86360" y="91439"/>
            <a:ext cx="8950960" cy="6583681"/>
          </a:xfrm>
          <a:prstGeom prst="rect">
            <a:avLst/>
          </a:prstGeom>
          <a:noFill/>
          <a:ln w="7620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ZA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85542916-A00B-9069-21DB-24C5460E3C9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83710" y="6249326"/>
            <a:ext cx="635170" cy="333878"/>
          </a:xfrm>
          <a:prstGeom prst="rect">
            <a:avLst/>
          </a:prstGeom>
        </p:spPr>
      </p:pic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93E3E6E5-634A-C7AF-6D6D-5E4D6BEBF49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41647598"/>
              </p:ext>
            </p:extLst>
          </p:nvPr>
        </p:nvGraphicFramePr>
        <p:xfrm>
          <a:off x="264160" y="408294"/>
          <a:ext cx="8645434" cy="54929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62788">
                  <a:extLst>
                    <a:ext uri="{9D8B030D-6E8A-4147-A177-3AD203B41FA5}">
                      <a16:colId xmlns:a16="http://schemas.microsoft.com/office/drawing/2014/main" val="137743816"/>
                    </a:ext>
                  </a:extLst>
                </a:gridCol>
                <a:gridCol w="1729087">
                  <a:extLst>
                    <a:ext uri="{9D8B030D-6E8A-4147-A177-3AD203B41FA5}">
                      <a16:colId xmlns:a16="http://schemas.microsoft.com/office/drawing/2014/main" val="4088254225"/>
                    </a:ext>
                  </a:extLst>
                </a:gridCol>
                <a:gridCol w="1410953">
                  <a:extLst>
                    <a:ext uri="{9D8B030D-6E8A-4147-A177-3AD203B41FA5}">
                      <a16:colId xmlns:a16="http://schemas.microsoft.com/office/drawing/2014/main" val="1208977431"/>
                    </a:ext>
                  </a:extLst>
                </a:gridCol>
                <a:gridCol w="1110343">
                  <a:extLst>
                    <a:ext uri="{9D8B030D-6E8A-4147-A177-3AD203B41FA5}">
                      <a16:colId xmlns:a16="http://schemas.microsoft.com/office/drawing/2014/main" val="1879562657"/>
                    </a:ext>
                  </a:extLst>
                </a:gridCol>
                <a:gridCol w="1232263">
                  <a:extLst>
                    <a:ext uri="{9D8B030D-6E8A-4147-A177-3AD203B41FA5}">
                      <a16:colId xmlns:a16="http://schemas.microsoft.com/office/drawing/2014/main" val="2002683806"/>
                    </a:ext>
                  </a:extLst>
                </a:gridCol>
              </a:tblGrid>
              <a:tr h="122702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SOCIAL MEDIA SITE</a:t>
                      </a:r>
                      <a:endParaRPr lang="en-ZA" dirty="0"/>
                    </a:p>
                  </a:txBody>
                  <a:tcPr>
                    <a:solidFill>
                      <a:schemeClr val="tx1">
                        <a:lumMod val="95000"/>
                        <a:lumOff val="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FOLLOWERS</a:t>
                      </a:r>
                      <a:endParaRPr lang="en-ZA" dirty="0"/>
                    </a:p>
                  </a:txBody>
                  <a:tcPr>
                    <a:solidFill>
                      <a:schemeClr val="tx1">
                        <a:lumMod val="95000"/>
                        <a:lumOff val="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NEW FOLLOWERS</a:t>
                      </a:r>
                      <a:endParaRPr lang="en-ZA" dirty="0"/>
                    </a:p>
                  </a:txBody>
                  <a:tcPr>
                    <a:solidFill>
                      <a:schemeClr val="tx1">
                        <a:lumMod val="95000"/>
                        <a:lumOff val="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VIEWS</a:t>
                      </a:r>
                      <a:endParaRPr lang="en-ZA" dirty="0"/>
                    </a:p>
                  </a:txBody>
                  <a:tcPr>
                    <a:solidFill>
                      <a:schemeClr val="tx1">
                        <a:lumMod val="95000"/>
                        <a:lumOff val="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WATCH TIME</a:t>
                      </a:r>
                      <a:endParaRPr lang="en-ZA" dirty="0"/>
                    </a:p>
                  </a:txBody>
                  <a:tcPr>
                    <a:solidFill>
                      <a:schemeClr val="tx1">
                        <a:lumMod val="95000"/>
                        <a:lumOff val="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93542975"/>
                  </a:ext>
                </a:extLst>
              </a:tr>
              <a:tr h="497625">
                <a:tc>
                  <a:txBody>
                    <a:bodyPr/>
                    <a:lstStyle/>
                    <a:p>
                      <a:r>
                        <a:rPr lang="en-US" dirty="0"/>
                        <a:t>Facebook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21 161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538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480K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 Days 8 Hours </a:t>
                      </a:r>
                      <a:endParaRPr lang="en-Z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67689856"/>
                  </a:ext>
                </a:extLst>
              </a:tr>
              <a:tr h="497625">
                <a:tc>
                  <a:txBody>
                    <a:bodyPr/>
                    <a:lstStyle/>
                    <a:p>
                      <a:r>
                        <a:rPr lang="en-US" dirty="0"/>
                        <a:t>X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158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99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NA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Z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13557064"/>
                  </a:ext>
                </a:extLst>
              </a:tr>
              <a:tr h="497625">
                <a:tc>
                  <a:txBody>
                    <a:bodyPr/>
                    <a:lstStyle/>
                    <a:p>
                      <a:r>
                        <a:rPr lang="en-US" dirty="0"/>
                        <a:t>LinkedIn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136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38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7k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Z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27615201"/>
                  </a:ext>
                </a:extLst>
              </a:tr>
              <a:tr h="497625">
                <a:tc>
                  <a:txBody>
                    <a:bodyPr/>
                    <a:lstStyle/>
                    <a:p>
                      <a:r>
                        <a:rPr lang="en-US" dirty="0"/>
                        <a:t>Threads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314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313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20k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Z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81369032"/>
                  </a:ext>
                </a:extLst>
              </a:tr>
              <a:tr h="497625">
                <a:tc>
                  <a:txBody>
                    <a:bodyPr/>
                    <a:lstStyle/>
                    <a:p>
                      <a:r>
                        <a:rPr lang="en-US" dirty="0"/>
                        <a:t>Instagram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2107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438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72K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Z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38579720"/>
                  </a:ext>
                </a:extLst>
              </a:tr>
              <a:tr h="497625">
                <a:tc>
                  <a:txBody>
                    <a:bodyPr/>
                    <a:lstStyle/>
                    <a:p>
                      <a:r>
                        <a:rPr lang="en-US" dirty="0"/>
                        <a:t>TikTok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1360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1013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34K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Z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94401978"/>
                  </a:ext>
                </a:extLst>
              </a:tr>
              <a:tr h="497625">
                <a:tc>
                  <a:txBody>
                    <a:bodyPr/>
                    <a:lstStyle/>
                    <a:p>
                      <a:r>
                        <a:rPr lang="en-US" dirty="0"/>
                        <a:t>You Tube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286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254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19,2K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963.2 Hours</a:t>
                      </a:r>
                      <a:endParaRPr lang="en-Z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38293058"/>
                  </a:ext>
                </a:extLst>
              </a:tr>
              <a:tr h="497625">
                <a:tc>
                  <a:txBody>
                    <a:bodyPr/>
                    <a:lstStyle/>
                    <a:p>
                      <a:r>
                        <a:rPr lang="en-US" b="1" dirty="0"/>
                        <a:t>Total :</a:t>
                      </a:r>
                      <a:endParaRPr lang="en-ZA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/>
                        <a:t>25 522</a:t>
                      </a:r>
                      <a:endParaRPr lang="en-ZA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2693</a:t>
                      </a:r>
                      <a:endParaRPr lang="en-ZA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/>
                        <a:t>632 000</a:t>
                      </a:r>
                      <a:endParaRPr lang="en-ZA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Z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9434148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F6AF4C1-A683-11C4-B92F-3662AEC1486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A46F82-7E9C-F9F5-E99A-491D961958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GB" sz="2000" b="1" dirty="0">
                <a:solidFill>
                  <a:srgbClr val="000000"/>
                </a:solidFill>
                <a:latin typeface="Calibri"/>
              </a:rPr>
              <a:t>DEMOGRAPHICS - FACEBOOK</a:t>
            </a:r>
            <a:endParaRPr sz="2000" b="1" dirty="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C3BBA739-B396-C350-3855-7BCD6AF6269E}"/>
              </a:ext>
            </a:extLst>
          </p:cNvPr>
          <p:cNvSpPr/>
          <p:nvPr/>
        </p:nvSpPr>
        <p:spPr>
          <a:xfrm>
            <a:off x="106680" y="91439"/>
            <a:ext cx="8895080" cy="6583681"/>
          </a:xfrm>
          <a:prstGeom prst="rect">
            <a:avLst/>
          </a:prstGeom>
          <a:noFill/>
          <a:ln w="7620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ZA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DECD2938-D0DD-59B4-D21E-82A018FF24F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37990" y="6233860"/>
            <a:ext cx="635170" cy="333878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DE121F23-F890-8655-5C24-1BB4DFE4137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" y="1859573"/>
            <a:ext cx="8037978" cy="30474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43945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54C09D9-820E-B1D8-7891-CC314BDD390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032BFA-5066-E456-FFC3-1C511FAD35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GB" sz="2000" b="1" dirty="0">
                <a:solidFill>
                  <a:srgbClr val="000000"/>
                </a:solidFill>
                <a:latin typeface="Calibri"/>
              </a:rPr>
              <a:t>DEMOGRAPHICS - FACEBOOK</a:t>
            </a:r>
            <a:endParaRPr sz="2000" b="1" dirty="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D4DEC91E-5CC6-4401-58D9-1A10E9BFFF79}"/>
              </a:ext>
            </a:extLst>
          </p:cNvPr>
          <p:cNvSpPr/>
          <p:nvPr/>
        </p:nvSpPr>
        <p:spPr>
          <a:xfrm>
            <a:off x="106680" y="91439"/>
            <a:ext cx="8895080" cy="6583681"/>
          </a:xfrm>
          <a:prstGeom prst="rect">
            <a:avLst/>
          </a:prstGeom>
          <a:noFill/>
          <a:ln w="7620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ZA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5B82FB-E56E-2C79-6822-49C43F6495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984240" y="6218237"/>
            <a:ext cx="2895600" cy="365125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E86DD83C-B8F1-CA89-6A51-726E3956617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37990" y="6233860"/>
            <a:ext cx="635170" cy="333878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5A97207B-F28E-3200-499C-CBA7CDBCBD1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9151" y="1417638"/>
            <a:ext cx="7698839" cy="42916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7479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E426CE7-FCA1-3BC4-5317-68575A1A366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2BA434-A6C6-F148-916C-6070EC9859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GB" sz="2000" b="1" dirty="0">
                <a:solidFill>
                  <a:srgbClr val="000000"/>
                </a:solidFill>
                <a:latin typeface="Calibri"/>
              </a:rPr>
              <a:t>DEMOGRAPHICS - INSTAGRAM</a:t>
            </a:r>
            <a:endParaRPr sz="2000" b="1" dirty="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32EE44F1-F995-E5E8-9145-FD3AB7B9F755}"/>
              </a:ext>
            </a:extLst>
          </p:cNvPr>
          <p:cNvSpPr/>
          <p:nvPr/>
        </p:nvSpPr>
        <p:spPr>
          <a:xfrm>
            <a:off x="106680" y="91439"/>
            <a:ext cx="8895080" cy="6583681"/>
          </a:xfrm>
          <a:prstGeom prst="rect">
            <a:avLst/>
          </a:prstGeom>
          <a:noFill/>
          <a:ln w="7620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ZA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FE3C8C-CD4F-26E9-28D1-C1C105069A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984240" y="6218237"/>
            <a:ext cx="2895600" cy="365125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A2C20831-1C18-42BA-513E-F213182E3D2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37990" y="6233860"/>
            <a:ext cx="635170" cy="333878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B2CF58CA-D841-B09A-B06A-D96294C4C1B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0589" y="1695450"/>
            <a:ext cx="8183798" cy="32031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04888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66FD203-2A1A-6A27-45DE-50FA0F14D4E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A549C6-A52D-5EF6-2972-91375AD58B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GB" sz="2000" b="1" dirty="0">
                <a:solidFill>
                  <a:srgbClr val="000000"/>
                </a:solidFill>
                <a:latin typeface="Calibri"/>
              </a:rPr>
              <a:t>DEMOGRAPHICS - INSTAGRAM</a:t>
            </a:r>
            <a:endParaRPr sz="2000" b="1" dirty="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26AB993F-1267-6398-9B4A-60BE81F7B843}"/>
              </a:ext>
            </a:extLst>
          </p:cNvPr>
          <p:cNvSpPr/>
          <p:nvPr/>
        </p:nvSpPr>
        <p:spPr>
          <a:xfrm>
            <a:off x="106680" y="91439"/>
            <a:ext cx="8895080" cy="6583681"/>
          </a:xfrm>
          <a:prstGeom prst="rect">
            <a:avLst/>
          </a:prstGeom>
          <a:noFill/>
          <a:ln w="7620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ZA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A98FEF8-C7D5-4E54-BA43-307728A183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984240" y="6218237"/>
            <a:ext cx="2895600" cy="365125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65EDB2FB-EAFD-F922-A5A6-9E475C31163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37990" y="6233860"/>
            <a:ext cx="635170" cy="333878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B7D9D460-E6B3-36F4-D6BD-98ABC168484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8919" y="1193209"/>
            <a:ext cx="7612323" cy="43801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58761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GB" sz="2000" b="1" dirty="0">
                <a:solidFill>
                  <a:srgbClr val="000000"/>
                </a:solidFill>
                <a:latin typeface="Calibri"/>
              </a:rPr>
              <a:t>TOP CONTENT</a:t>
            </a:r>
            <a:endParaRPr sz="2000" b="1" dirty="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8D723585-7C47-0BD1-5C43-E0B816791000}"/>
              </a:ext>
            </a:extLst>
          </p:cNvPr>
          <p:cNvSpPr/>
          <p:nvPr/>
        </p:nvSpPr>
        <p:spPr>
          <a:xfrm>
            <a:off x="106680" y="91439"/>
            <a:ext cx="8895080" cy="6583681"/>
          </a:xfrm>
          <a:prstGeom prst="rect">
            <a:avLst/>
          </a:prstGeom>
          <a:noFill/>
          <a:ln w="7620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ZA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99C714F-3150-BD88-90F6-23EA18F806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984240" y="6218237"/>
            <a:ext cx="2895600" cy="365125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25193765-131B-3F8B-0ABA-24C1CFCE161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37990" y="6233860"/>
            <a:ext cx="635170" cy="333878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23C0844B-A9D6-A809-30C0-721AF7B2DA4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1223" y="1600837"/>
            <a:ext cx="8541553" cy="3747763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sz="2000" b="1" dirty="0">
                <a:solidFill>
                  <a:srgbClr val="000000"/>
                </a:solidFill>
                <a:latin typeface="Calibri"/>
              </a:rPr>
              <a:t>TOP CONTENT CONTINUE</a:t>
            </a:r>
            <a:endParaRPr sz="2000" b="1" dirty="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467EC0F0-8A0B-0CB0-2624-CC618B1F61C2}"/>
              </a:ext>
            </a:extLst>
          </p:cNvPr>
          <p:cNvSpPr/>
          <p:nvPr/>
        </p:nvSpPr>
        <p:spPr>
          <a:xfrm>
            <a:off x="96520" y="91439"/>
            <a:ext cx="8846820" cy="6583681"/>
          </a:xfrm>
          <a:prstGeom prst="rect">
            <a:avLst/>
          </a:prstGeom>
          <a:noFill/>
          <a:ln w="7620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ZA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3782896-593E-916F-CCFE-45A5DBD9EF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019800" y="6229667"/>
            <a:ext cx="2895600" cy="365125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B664059C-EB53-81D8-DE01-29281185010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78630" y="6266086"/>
            <a:ext cx="635170" cy="333878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CB8A7FBF-64CF-310F-535F-9A712DF7579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0385" y="1600837"/>
            <a:ext cx="8336415" cy="3734851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1367</TotalTime>
  <Words>88</Words>
  <Application>Microsoft Office PowerPoint</Application>
  <PresentationFormat>On-screen Show (4:3)</PresentationFormat>
  <Paragraphs>50</Paragraphs>
  <Slides>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Aptos</vt:lpstr>
      <vt:lpstr>Arial</vt:lpstr>
      <vt:lpstr>Calibri</vt:lpstr>
      <vt:lpstr>Office Theme</vt:lpstr>
      <vt:lpstr>SOCIAL MEDIA REPORT JANUARY – OCTOBER 2025</vt:lpstr>
      <vt:lpstr>PowerPoint Presentation</vt:lpstr>
      <vt:lpstr>DEMOGRAPHICS - FACEBOOK</vt:lpstr>
      <vt:lpstr>DEMOGRAPHICS - FACEBOOK</vt:lpstr>
      <vt:lpstr>DEMOGRAPHICS - INSTAGRAM</vt:lpstr>
      <vt:lpstr>DEMOGRAPHICS - INSTAGRAM</vt:lpstr>
      <vt:lpstr>TOP CONTENT</vt:lpstr>
      <vt:lpstr>TOP CONTENT CONTINUE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Jaco Deysel</dc:creator>
  <cp:keywords/>
  <dc:description>generated using python-pptx</dc:description>
  <cp:lastModifiedBy>FIM AFRICA</cp:lastModifiedBy>
  <cp:revision>10</cp:revision>
  <dcterms:created xsi:type="dcterms:W3CDTF">2013-01-27T09:14:16Z</dcterms:created>
  <dcterms:modified xsi:type="dcterms:W3CDTF">2025-11-04T09:39:54Z</dcterms:modified>
  <cp:category/>
</cp:coreProperties>
</file>