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7" r:id="rId3"/>
    <p:sldId id="258" r:id="rId4"/>
    <p:sldId id="268" r:id="rId5"/>
    <p:sldId id="269" r:id="rId6"/>
    <p:sldId id="270" r:id="rId7"/>
    <p:sldId id="271" r:id="rId8"/>
    <p:sldId id="273" r:id="rId9"/>
    <p:sldId id="274" r:id="rId10"/>
    <p:sldId id="275" r:id="rId11"/>
    <p:sldId id="276" r:id="rId12"/>
    <p:sldId id="277" r:id="rId13"/>
    <p:sldId id="278" r:id="rId14"/>
    <p:sldId id="279" r:id="rId15"/>
    <p:sldId id="280" r:id="rId16"/>
    <p:sldId id="281" r:id="rId17"/>
    <p:sldId id="282" r:id="rId18"/>
    <p:sldId id="257" r:id="rId19"/>
    <p:sldId id="283" r:id="rId20"/>
    <p:sldId id="284" r:id="rId21"/>
    <p:sldId id="286" r:id="rId22"/>
    <p:sldId id="28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snapToObjects="1">
      <p:cViewPr>
        <p:scale>
          <a:sx n="75" d="100"/>
          <a:sy n="75" d="100"/>
        </p:scale>
        <p:origin x="1085"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D2AF2-51A0-4451-BD44-CE010FBB2F70}" type="datetimeFigureOut">
              <a:rPr lang="en-ZA" smtClean="0"/>
              <a:t>2025/10/29</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1C9F0-6302-4021-968F-681D024AD790}" type="slidenum">
              <a:rPr lang="en-ZA" smtClean="0"/>
              <a:t>‹#›</a:t>
            </a:fld>
            <a:endParaRPr lang="en-ZA"/>
          </a:p>
        </p:txBody>
      </p:sp>
    </p:spTree>
    <p:extLst>
      <p:ext uri="{BB962C8B-B14F-4D97-AF65-F5344CB8AC3E}">
        <p14:creationId xmlns:p14="http://schemas.microsoft.com/office/powerpoint/2010/main" val="367254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D5A094-DBC3-4FB5-BD03-77B9F73BC1E3}" type="datetime1">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4BC74-AE50-4E60-AED4-FE13D60F5A63}" type="datetime1">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15C38-8217-45E2-A516-ECF9B9FC7073}" type="datetime1">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B03CF-315D-476D-B2E9-EA962729FC7B}" type="datetime1">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B261A-A667-4A00-A370-938F3EABC56C}" type="datetime1">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692CE-4A19-4C84-B8F7-46AAC721B7CA}" type="datetime1">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635D15-1747-42CD-9E21-E733F8BE3C32}" type="datetime1">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EF8D06-6F0F-45DA-B613-C66B9BA3C1FB}" type="datetime1">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7FEB9-AC70-46E2-87C8-96DEDB7E9985}" type="datetime1">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D6568B-363E-45E4-9D2B-0436AD70F9C5}" type="datetime1">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1F90A9-1E7E-4CCC-9535-BBE0A95CE46A}" type="datetime1">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49574-9FA0-4F18-A839-C264F5B918EF}" type="datetime1">
              <a:rPr lang="en-US" smtClean="0"/>
              <a:t>10/29/2025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cid:image002.jpg@01DC44CF.F8010E10"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cid:0d4a1c3d-7896-4e1b-9985-963d23a5a797@ZAFP275.PROD.OUTLOOK.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cid:67d19282-0d1e-46ba-903a-b6174edcf67f@ZAFP275.PROD.OUTLOOK.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cid:65cdedbb-c941-4ec2-a872-49f2407f1eb4@ZAFP275.PROD.OUTLOOK.COM"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cid:6e60d3b5-a8f8-4564-b747-49517d0eb605@ZAFP275.PROD.OUTLOOK.COM" TargetMode="External"/><Relationship Id="rId5" Type="http://schemas.openxmlformats.org/officeDocument/2006/relationships/image" Target="../media/image18.jpeg"/><Relationship Id="rId4" Type="http://schemas.openxmlformats.org/officeDocument/2006/relationships/image" Target="cid:17f00f44-b576-45b4-a9d7-236eaa63566c@ZAFP275.PROD.OUTLOOK.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cid:d186c036-89b4-433a-9a3c-c03ebe998806@ZAFP275.PROD.OUTLOO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cid:30380eda-b3c3-42e6-8665-a16c3e49c56b@ZAFP275.PROD.OUTLOO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cid:image001.jpg@01DC44CF.F8010E10" TargetMode="External"/><Relationship Id="rId5" Type="http://schemas.openxmlformats.org/officeDocument/2006/relationships/image" Target="../media/image12.jpeg"/><Relationship Id="rId4" Type="http://schemas.openxmlformats.org/officeDocument/2006/relationships/image" Target="cid:416d5366-c300-4368-ae3c-77fa1114e4eb@ZAFP275.PROD.OUTLOO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4374554"/>
            <a:ext cx="9144005"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105491" y="4374554"/>
            <a:ext cx="3038508"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9143988"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4380927"/>
            <a:ext cx="9144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background&#10;&#10;AI-generated content may be incorrect.">
            <a:extLst>
              <a:ext uri="{FF2B5EF4-FFF2-40B4-BE49-F238E27FC236}">
                <a16:creationId xmlns:a16="http://schemas.microsoft.com/office/drawing/2014/main" id="{FD19A21E-FA3C-1EE3-C2D3-A001C6E55171}"/>
              </a:ext>
            </a:extLst>
          </p:cNvPr>
          <p:cNvPicPr>
            <a:picLocks noGrp="1" noRot="1" noChangeAspect="1" noMove="1" noResize="1" noEditPoints="1" noAdjustHandles="1" noChangeArrowheads="1" noChangeShapeType="1" noCrop="1"/>
          </p:cNvPicPr>
          <p:nvPr/>
        </p:nvPicPr>
        <p:blipFill>
          <a:blip r:embed="rId2"/>
          <a:stretch>
            <a:fillRect/>
          </a:stretch>
        </p:blipFill>
        <p:spPr>
          <a:xfrm>
            <a:off x="0" y="4374554"/>
            <a:ext cx="9144000" cy="2483447"/>
          </a:xfrm>
          <a:prstGeom prst="rect">
            <a:avLst/>
          </a:prstGeom>
        </p:spPr>
      </p:pic>
      <p:sp>
        <p:nvSpPr>
          <p:cNvPr id="3" name="Subtitle 2"/>
          <p:cNvSpPr>
            <a:spLocks noGrp="1"/>
          </p:cNvSpPr>
          <p:nvPr>
            <p:ph type="subTitle" idx="1"/>
          </p:nvPr>
        </p:nvSpPr>
        <p:spPr>
          <a:xfrm>
            <a:off x="997323" y="4892722"/>
            <a:ext cx="4790367" cy="1078173"/>
          </a:xfrm>
        </p:spPr>
        <p:txBody>
          <a:bodyPr anchor="ctr">
            <a:normAutofit fontScale="77500" lnSpcReduction="20000"/>
          </a:bodyPr>
          <a:lstStyle/>
          <a:p>
            <a:pPr algn="l">
              <a:lnSpc>
                <a:spcPct val="90000"/>
              </a:lnSpc>
            </a:pPr>
            <a:r>
              <a:rPr lang="pt-BR" sz="3000" b="0" dirty="0">
                <a:solidFill>
                  <a:srgbClr val="FFFFFF"/>
                </a:solidFill>
                <a:latin typeface="Calibri"/>
              </a:rPr>
              <a:t>8 November 2025</a:t>
            </a:r>
          </a:p>
          <a:p>
            <a:pPr algn="l">
              <a:lnSpc>
                <a:spcPct val="90000"/>
              </a:lnSpc>
            </a:pPr>
            <a:r>
              <a:rPr lang="pt-BR" sz="3000" b="0" dirty="0">
                <a:solidFill>
                  <a:srgbClr val="FFFFFF"/>
                </a:solidFill>
                <a:latin typeface="Calibri"/>
              </a:rPr>
              <a:t>FIM Africa General Assembly</a:t>
            </a:r>
          </a:p>
          <a:p>
            <a:pPr algn="l">
              <a:lnSpc>
                <a:spcPct val="90000"/>
              </a:lnSpc>
            </a:pPr>
            <a:r>
              <a:rPr lang="pt-BR" sz="3000" dirty="0">
                <a:solidFill>
                  <a:srgbClr val="FFFFFF"/>
                </a:solidFill>
                <a:latin typeface="Calibri"/>
              </a:rPr>
              <a:t>Mombasa, Kenya</a:t>
            </a:r>
            <a:endParaRPr lang="pt-BR" sz="3000" b="0" dirty="0">
              <a:solidFill>
                <a:srgbClr val="FFFFFF"/>
              </a:solidFill>
              <a:latin typeface="Calibri"/>
            </a:endParaRPr>
          </a:p>
        </p:txBody>
      </p:sp>
      <p:pic>
        <p:nvPicPr>
          <p:cNvPr id="1026" name="Picture 2" descr="Africa Country Map Black And White Clipart">
            <a:extLst>
              <a:ext uri="{FF2B5EF4-FFF2-40B4-BE49-F238E27FC236}">
                <a16:creationId xmlns:a16="http://schemas.microsoft.com/office/drawing/2014/main" id="{BBB722C7-CC44-40AE-C09A-48B46CB1B4F0}"/>
              </a:ext>
            </a:extLst>
          </p:cNvPr>
          <p:cNvPicPr>
            <a:picLocks noChangeAspect="1" noChangeArrowheads="1"/>
          </p:cNvPicPr>
          <p:nvPr/>
        </p:nvPicPr>
        <p:blipFill>
          <a:blip r:embed="rId3">
            <a:alphaModFix amt="4000"/>
            <a:extLst>
              <a:ext uri="{28A0092B-C50C-407E-A947-70E740481C1C}">
                <a14:useLocalDpi xmlns:a14="http://schemas.microsoft.com/office/drawing/2010/main" val="0"/>
              </a:ext>
            </a:extLst>
          </a:blip>
          <a:srcRect l="12725" r="8203"/>
          <a:stretch>
            <a:fillRect/>
          </a:stretch>
        </p:blipFill>
        <p:spPr bwMode="auto">
          <a:xfrm>
            <a:off x="7236539" y="1701800"/>
            <a:ext cx="1713165" cy="1604785"/>
          </a:xfrm>
          <a:prstGeom prst="rect">
            <a:avLst/>
          </a:prstGeom>
          <a:solidFill>
            <a:schemeClr val="bg1"/>
          </a:solidFill>
        </p:spPr>
      </p:pic>
      <p:pic>
        <p:nvPicPr>
          <p:cNvPr id="5" name="Picture 4">
            <a:extLst>
              <a:ext uri="{FF2B5EF4-FFF2-40B4-BE49-F238E27FC236}">
                <a16:creationId xmlns:a16="http://schemas.microsoft.com/office/drawing/2014/main" id="{44E017B4-E2A8-ABB0-D36B-804761F2C460}"/>
              </a:ext>
            </a:extLst>
          </p:cNvPr>
          <p:cNvPicPr>
            <a:picLocks noChangeAspect="1"/>
          </p:cNvPicPr>
          <p:nvPr/>
        </p:nvPicPr>
        <p:blipFill>
          <a:blip r:embed="rId4"/>
          <a:stretch>
            <a:fillRect/>
          </a:stretch>
        </p:blipFill>
        <p:spPr>
          <a:xfrm>
            <a:off x="4292753" y="759980"/>
            <a:ext cx="1791721" cy="941820"/>
          </a:xfrm>
          <a:prstGeom prst="rect">
            <a:avLst/>
          </a:prstGeom>
        </p:spPr>
      </p:pic>
      <p:sp>
        <p:nvSpPr>
          <p:cNvPr id="2" name="Title 1"/>
          <p:cNvSpPr>
            <a:spLocks noGrp="1"/>
          </p:cNvSpPr>
          <p:nvPr>
            <p:ph type="ctrTitle"/>
          </p:nvPr>
        </p:nvSpPr>
        <p:spPr>
          <a:xfrm>
            <a:off x="997324" y="1538789"/>
            <a:ext cx="6760761" cy="2402006"/>
          </a:xfrm>
        </p:spPr>
        <p:txBody>
          <a:bodyPr anchor="b">
            <a:normAutofit fontScale="90000"/>
          </a:bodyPr>
          <a:lstStyle/>
          <a:p>
            <a:pPr algn="l"/>
            <a:br>
              <a:rPr lang="en-US" b="1" dirty="0"/>
            </a:br>
            <a:r>
              <a:rPr lang="en-US" b="1" dirty="0"/>
              <a:t>FIM Africa General Assembly</a:t>
            </a:r>
            <a:br>
              <a:rPr lang="en-US" dirty="0"/>
            </a:br>
            <a:r>
              <a:rPr lang="en-US" b="1" dirty="0"/>
              <a:t>Beyond Sports Report – November 2025</a:t>
            </a:r>
            <a:endParaRPr lang="en-GB" sz="4200" b="1" dirty="0">
              <a:latin typeface="Calibri"/>
            </a:endParaRPr>
          </a:p>
        </p:txBody>
      </p:sp>
      <p:pic>
        <p:nvPicPr>
          <p:cNvPr id="4" name="Picture 3" descr="A close up of a logo&#10;&#10;AI-generated content may be incorrect.">
            <a:extLst>
              <a:ext uri="{FF2B5EF4-FFF2-40B4-BE49-F238E27FC236}">
                <a16:creationId xmlns:a16="http://schemas.microsoft.com/office/drawing/2014/main" id="{4CF68A1B-832D-AD31-222B-81674C5A05E8}"/>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104032" y="569365"/>
            <a:ext cx="7651377" cy="1248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AA038-0011-6C10-66F4-30DD37DD7B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98BA1-6F63-23DC-FA5F-634BB2621CAB}"/>
              </a:ext>
            </a:extLst>
          </p:cNvPr>
          <p:cNvSpPr>
            <a:spLocks noGrp="1"/>
          </p:cNvSpPr>
          <p:nvPr>
            <p:ph idx="1"/>
          </p:nvPr>
        </p:nvSpPr>
        <p:spPr>
          <a:xfrm>
            <a:off x="457200" y="294956"/>
            <a:ext cx="8229600" cy="6272782"/>
          </a:xfrm>
        </p:spPr>
        <p:txBody>
          <a:bodyPr>
            <a:normAutofit lnSpcReduction="10000"/>
          </a:bodyPr>
          <a:lstStyle/>
          <a:p>
            <a:pPr marL="0" indent="0">
              <a:buNone/>
            </a:pPr>
            <a:r>
              <a:rPr lang="en-US" sz="1400" b="1" i="1" dirty="0"/>
              <a:t>Summary</a:t>
            </a:r>
            <a:r>
              <a:rPr lang="en-US" sz="1400" b="1" dirty="0"/>
              <a:t> </a:t>
            </a:r>
          </a:p>
          <a:p>
            <a:pPr marL="0" indent="0">
              <a:buNone/>
            </a:pPr>
            <a:endParaRPr lang="en-US" sz="1400" b="1" dirty="0"/>
          </a:p>
          <a:p>
            <a:pPr marL="0" indent="0">
              <a:buNone/>
            </a:pPr>
            <a:r>
              <a:rPr lang="en-US" sz="1200" dirty="0"/>
              <a:t>The Senegal racing fraternity is vibrant. In the words of the trainer: “I don’t believe that I have ever seen such passion for racing in a country. Their facilities and motorcycles both need upgrades but they certainly make the best of what they have. And at the </a:t>
            </a:r>
            <a:r>
              <a:rPr lang="en-US" sz="1200" dirty="0" err="1"/>
              <a:t>centre</a:t>
            </a:r>
            <a:r>
              <a:rPr lang="en-US" sz="1200" dirty="0"/>
              <a:t> of all this, is Daouda Ngom. His calm intellectual approach is steering Senegal forward. The trainers are so hungry for information. Their passion around their riders creates such a healthy environment.”</a:t>
            </a:r>
          </a:p>
          <a:p>
            <a:pPr marL="0" indent="0">
              <a:buNone/>
            </a:pPr>
            <a:endParaRPr lang="en-US" sz="1200" dirty="0"/>
          </a:p>
          <a:p>
            <a:pPr lvl="1">
              <a:buFont typeface="Arial" panose="020B0604020202020204" pitchFamily="34" charset="0"/>
              <a:buChar char="•"/>
            </a:pPr>
            <a:r>
              <a:rPr lang="en-US" sz="1200" dirty="0"/>
              <a:t>The next challenge, as for most of the countries, will be how the federation will be able to accredit the trainers, however, Andre will work with them to provide templates. This trip made a great impact on Senegal and their progression.</a:t>
            </a:r>
          </a:p>
          <a:p>
            <a:pPr lvl="1">
              <a:buFont typeface="Arial" panose="020B0604020202020204" pitchFamily="34" charset="0"/>
              <a:buChar char="•"/>
            </a:pPr>
            <a:r>
              <a:rPr lang="en-US" sz="1200" dirty="0"/>
              <a:t>It is also worth noting that the President of the Cote D’Ivoire federation and his daughter also attended the training session thereby including an additional country into the </a:t>
            </a:r>
            <a:r>
              <a:rPr lang="en-US" sz="1200" dirty="0" err="1"/>
              <a:t>programme</a:t>
            </a:r>
            <a:r>
              <a:rPr lang="en-US" sz="1200" dirty="0"/>
              <a:t>. </a:t>
            </a:r>
          </a:p>
          <a:p>
            <a:pPr lvl="1">
              <a:buFont typeface="Arial" panose="020B0604020202020204" pitchFamily="34" charset="0"/>
              <a:buChar char="•"/>
            </a:pPr>
            <a:r>
              <a:rPr lang="en-US" sz="1200" dirty="0"/>
              <a:t>Next stop will be to arrange for training in Mauritania in November 2025. </a:t>
            </a:r>
          </a:p>
          <a:p>
            <a:pPr marL="0" indent="0">
              <a:buNone/>
            </a:pPr>
            <a:endParaRPr lang="en-US" sz="1200" dirty="0"/>
          </a:p>
          <a:p>
            <a:pPr marL="0" lvl="0" indent="0">
              <a:buNone/>
            </a:pPr>
            <a:r>
              <a:rPr lang="en-US" sz="1600" b="1" u="sng" dirty="0"/>
              <a:t>3. MX of Africa Nations - 2025</a:t>
            </a:r>
            <a:endParaRPr lang="en-US" sz="1600" dirty="0"/>
          </a:p>
          <a:p>
            <a:pPr marL="0" indent="0">
              <a:buNone/>
            </a:pPr>
            <a:r>
              <a:rPr lang="en-US" sz="1200" dirty="0"/>
              <a:t>The last major event to report on is the MX of Africa Nations (</a:t>
            </a:r>
            <a:r>
              <a:rPr lang="en-US" sz="1200" dirty="0" err="1"/>
              <a:t>MXoAN</a:t>
            </a:r>
            <a:r>
              <a:rPr lang="en-US" sz="1200" dirty="0"/>
              <a:t>) which took place in Zimbabwe from 15th – 17th August 2025</a:t>
            </a:r>
          </a:p>
          <a:p>
            <a:pPr marL="0" indent="0">
              <a:buNone/>
            </a:pPr>
            <a:r>
              <a:rPr lang="en-US" sz="1200" dirty="0"/>
              <a:t>The Motocross of African Nations (</a:t>
            </a:r>
            <a:r>
              <a:rPr lang="en-US" sz="1200" dirty="0" err="1"/>
              <a:t>MXoAN</a:t>
            </a:r>
            <a:r>
              <a:rPr lang="en-US" sz="1200" dirty="0"/>
              <a:t>) was held at Donnybrook Park, Harare, Zimbabwe, attracting 135 competitors from 8 countries:</a:t>
            </a:r>
          </a:p>
          <a:p>
            <a:pPr marL="0" indent="0">
              <a:buNone/>
            </a:pPr>
            <a:endParaRPr lang="en-US" sz="1200" dirty="0"/>
          </a:p>
          <a:p>
            <a:pPr lvl="1">
              <a:buFont typeface="Arial" panose="020B0604020202020204" pitchFamily="34" charset="0"/>
              <a:buChar char="•"/>
            </a:pPr>
            <a:r>
              <a:rPr lang="en-US" sz="1200" dirty="0"/>
              <a:t>Kenya</a:t>
            </a:r>
          </a:p>
          <a:p>
            <a:pPr lvl="1">
              <a:buFont typeface="Arial" panose="020B0604020202020204" pitchFamily="34" charset="0"/>
              <a:buChar char="•"/>
            </a:pPr>
            <a:r>
              <a:rPr lang="en-US" sz="1200" dirty="0"/>
              <a:t>Zimbabwe</a:t>
            </a:r>
          </a:p>
          <a:p>
            <a:pPr lvl="1">
              <a:buFont typeface="Arial" panose="020B0604020202020204" pitchFamily="34" charset="0"/>
              <a:buChar char="•"/>
            </a:pPr>
            <a:r>
              <a:rPr lang="en-US" sz="1200" dirty="0"/>
              <a:t>Namibia</a:t>
            </a:r>
          </a:p>
          <a:p>
            <a:pPr lvl="1">
              <a:buFont typeface="Arial" panose="020B0604020202020204" pitchFamily="34" charset="0"/>
              <a:buChar char="•"/>
            </a:pPr>
            <a:r>
              <a:rPr lang="en-US" sz="1200" dirty="0"/>
              <a:t>South Africa</a:t>
            </a:r>
          </a:p>
          <a:p>
            <a:pPr lvl="1">
              <a:buFont typeface="Arial" panose="020B0604020202020204" pitchFamily="34" charset="0"/>
              <a:buChar char="•"/>
            </a:pPr>
            <a:r>
              <a:rPr lang="en-US" sz="1200" dirty="0"/>
              <a:t>Madagascar </a:t>
            </a:r>
          </a:p>
          <a:p>
            <a:pPr lvl="1">
              <a:buFont typeface="Arial" panose="020B0604020202020204" pitchFamily="34" charset="0"/>
              <a:buChar char="•"/>
            </a:pPr>
            <a:r>
              <a:rPr lang="en-US" sz="1200" dirty="0"/>
              <a:t>Zambia</a:t>
            </a:r>
          </a:p>
          <a:p>
            <a:pPr lvl="1">
              <a:buFont typeface="Arial" panose="020B0604020202020204" pitchFamily="34" charset="0"/>
              <a:buChar char="•"/>
            </a:pPr>
            <a:r>
              <a:rPr lang="en-US" sz="1200" dirty="0"/>
              <a:t>Uganda</a:t>
            </a:r>
          </a:p>
          <a:p>
            <a:pPr lvl="1">
              <a:buFont typeface="Arial" panose="020B0604020202020204" pitchFamily="34" charset="0"/>
              <a:buChar char="•"/>
            </a:pPr>
            <a:r>
              <a:rPr lang="en-US" sz="1200" dirty="0"/>
              <a:t>Botswana</a:t>
            </a:r>
          </a:p>
          <a:p>
            <a:pPr marL="0" lvl="0" indent="0">
              <a:buNone/>
            </a:pPr>
            <a:r>
              <a:rPr lang="en-US" sz="1200" dirty="0"/>
              <a:t> </a:t>
            </a:r>
          </a:p>
          <a:p>
            <a:pPr marL="0" indent="0">
              <a:buNone/>
            </a:pPr>
            <a:r>
              <a:rPr lang="en-US" sz="1200" dirty="0"/>
              <a:t>A total of 15 female competitors took part, representing 11% of the overall entries. This illustrates progress but also highlights the significant gap in achieving gender balance in participation.</a:t>
            </a:r>
          </a:p>
          <a:p>
            <a:pPr lvl="0"/>
            <a:endParaRPr lang="en-US" sz="1200" dirty="0"/>
          </a:p>
          <a:p>
            <a:pPr marL="0" indent="0">
              <a:buNone/>
            </a:pPr>
            <a:endParaRPr lang="en-US" sz="1200" dirty="0"/>
          </a:p>
          <a:p>
            <a:pPr marL="0" indent="0">
              <a:buNone/>
            </a:pPr>
            <a:endParaRPr lang="en-US" sz="1200" dirty="0"/>
          </a:p>
        </p:txBody>
      </p:sp>
      <p:sp>
        <p:nvSpPr>
          <p:cNvPr id="4" name="Rectangle 3">
            <a:extLst>
              <a:ext uri="{FF2B5EF4-FFF2-40B4-BE49-F238E27FC236}">
                <a16:creationId xmlns:a16="http://schemas.microsoft.com/office/drawing/2014/main" id="{B973E3B6-31D2-2090-0F84-F0834EA31DC8}"/>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588EC31E-7DEC-CA47-0889-8C59B6DADE2C}"/>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DA61E84D-56BB-6CA7-CA7B-07FB6E9DA746}"/>
              </a:ext>
            </a:extLst>
          </p:cNvPr>
          <p:cNvPicPr>
            <a:picLocks noChangeAspect="1"/>
          </p:cNvPicPr>
          <p:nvPr/>
        </p:nvPicPr>
        <p:blipFill>
          <a:blip r:embed="rId2"/>
          <a:stretch>
            <a:fillRect/>
          </a:stretch>
        </p:blipFill>
        <p:spPr>
          <a:xfrm>
            <a:off x="8137990" y="6233860"/>
            <a:ext cx="635170" cy="333878"/>
          </a:xfrm>
          <a:prstGeom prst="rect">
            <a:avLst/>
          </a:prstGeom>
        </p:spPr>
      </p:pic>
    </p:spTree>
    <p:extLst>
      <p:ext uri="{BB962C8B-B14F-4D97-AF65-F5344CB8AC3E}">
        <p14:creationId xmlns:p14="http://schemas.microsoft.com/office/powerpoint/2010/main" val="425989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52856-FEE1-5F53-B5EC-34C7636CAF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D442A-6D24-A03D-138D-06DD7F6DAE83}"/>
              </a:ext>
            </a:extLst>
          </p:cNvPr>
          <p:cNvSpPr>
            <a:spLocks noGrp="1"/>
          </p:cNvSpPr>
          <p:nvPr>
            <p:ph idx="1"/>
          </p:nvPr>
        </p:nvSpPr>
        <p:spPr>
          <a:xfrm>
            <a:off x="457200" y="294956"/>
            <a:ext cx="8229600" cy="6093144"/>
          </a:xfrm>
        </p:spPr>
        <p:txBody>
          <a:bodyPr>
            <a:normAutofit/>
          </a:bodyPr>
          <a:lstStyle/>
          <a:p>
            <a:pPr marL="0" indent="0">
              <a:buNone/>
            </a:pPr>
            <a:r>
              <a:rPr lang="en-US" sz="1200" dirty="0"/>
              <a:t>Female officials played key leadership roles in the event, including:</a:t>
            </a:r>
          </a:p>
          <a:p>
            <a:pPr marL="0" indent="0">
              <a:buNone/>
            </a:pPr>
            <a:endParaRPr lang="en-US" sz="1200" dirty="0"/>
          </a:p>
          <a:p>
            <a:pPr lvl="1">
              <a:buFont typeface="Arial" panose="020B0604020202020204" pitchFamily="34" charset="0"/>
              <a:buChar char="•"/>
            </a:pPr>
            <a:r>
              <a:rPr lang="en-US" sz="1200" dirty="0"/>
              <a:t>Jamie Kerwin (Event Secretary)</a:t>
            </a:r>
          </a:p>
          <a:p>
            <a:pPr lvl="1">
              <a:buFont typeface="Arial" panose="020B0604020202020204" pitchFamily="34" charset="0"/>
              <a:buChar char="•"/>
            </a:pPr>
            <a:r>
              <a:rPr lang="en-US" sz="1200" dirty="0"/>
              <a:t>Lisa Upton (Jury Secretary)</a:t>
            </a:r>
          </a:p>
          <a:p>
            <a:pPr lvl="1">
              <a:buFont typeface="Arial" panose="020B0604020202020204" pitchFamily="34" charset="0"/>
              <a:buChar char="•"/>
            </a:pPr>
            <a:r>
              <a:rPr lang="en-US" sz="1200" dirty="0"/>
              <a:t>Shelley Verwey (Assistant Event Secretary)</a:t>
            </a:r>
          </a:p>
          <a:p>
            <a:pPr lvl="1">
              <a:buFont typeface="Arial" panose="020B0604020202020204" pitchFamily="34" charset="0"/>
              <a:buChar char="•"/>
            </a:pPr>
            <a:r>
              <a:rPr lang="en-US" sz="1200" dirty="0"/>
              <a:t>Jacquie (Botswana Team Manager)</a:t>
            </a:r>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indent="0">
              <a:buNone/>
            </a:pPr>
            <a:endParaRPr lang="en-US" sz="1200" b="1" i="1" dirty="0"/>
          </a:p>
          <a:p>
            <a:pPr marL="0" lvl="0" indent="0">
              <a:buNone/>
            </a:pPr>
            <a:endParaRPr lang="en-US" sz="1200" dirty="0"/>
          </a:p>
          <a:p>
            <a:pPr lvl="0"/>
            <a:endParaRPr lang="en-US" sz="1200" dirty="0"/>
          </a:p>
          <a:p>
            <a:pPr marL="0" indent="0">
              <a:buNone/>
            </a:pPr>
            <a:r>
              <a:rPr lang="en-US" sz="1200" dirty="0"/>
              <a:t> </a:t>
            </a:r>
          </a:p>
          <a:p>
            <a:pPr marL="0" indent="0">
              <a:buNone/>
            </a:pPr>
            <a:endParaRPr lang="en-US" sz="1200" dirty="0"/>
          </a:p>
        </p:txBody>
      </p:sp>
      <p:sp>
        <p:nvSpPr>
          <p:cNvPr id="4" name="Rectangle 3">
            <a:extLst>
              <a:ext uri="{FF2B5EF4-FFF2-40B4-BE49-F238E27FC236}">
                <a16:creationId xmlns:a16="http://schemas.microsoft.com/office/drawing/2014/main" id="{36152E73-4A39-D4B9-3AA0-8A24570AB723}"/>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7A575E13-FA64-A9BF-02F3-BC9933891220}"/>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108D5682-26E5-E2B0-928F-F93E33AAB420}"/>
              </a:ext>
            </a:extLst>
          </p:cNvPr>
          <p:cNvPicPr>
            <a:picLocks noChangeAspect="1"/>
          </p:cNvPicPr>
          <p:nvPr/>
        </p:nvPicPr>
        <p:blipFill>
          <a:blip r:embed="rId2"/>
          <a:stretch>
            <a:fillRect/>
          </a:stretch>
        </p:blipFill>
        <p:spPr>
          <a:xfrm>
            <a:off x="8137990" y="6233860"/>
            <a:ext cx="635170" cy="333878"/>
          </a:xfrm>
          <a:prstGeom prst="rect">
            <a:avLst/>
          </a:prstGeom>
        </p:spPr>
      </p:pic>
      <p:pic>
        <p:nvPicPr>
          <p:cNvPr id="2" name="Picture 1" descr="A group of women standing together&#10;&#10;AI-generated content may be incorrect.">
            <a:extLst>
              <a:ext uri="{FF2B5EF4-FFF2-40B4-BE49-F238E27FC236}">
                <a16:creationId xmlns:a16="http://schemas.microsoft.com/office/drawing/2014/main" id="{0B30EBD2-18A9-B286-C020-05835A1DDE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66" y="1827364"/>
            <a:ext cx="4943239" cy="3707014"/>
          </a:xfrm>
          <a:prstGeom prst="rect">
            <a:avLst/>
          </a:prstGeom>
          <a:noFill/>
          <a:ln>
            <a:noFill/>
          </a:ln>
        </p:spPr>
      </p:pic>
      <p:sp>
        <p:nvSpPr>
          <p:cNvPr id="7" name="Content Placeholder 2">
            <a:extLst>
              <a:ext uri="{FF2B5EF4-FFF2-40B4-BE49-F238E27FC236}">
                <a16:creationId xmlns:a16="http://schemas.microsoft.com/office/drawing/2014/main" id="{4ADFD64A-7475-D813-5CA9-3AB4757730CF}"/>
              </a:ext>
            </a:extLst>
          </p:cNvPr>
          <p:cNvSpPr txBox="1">
            <a:spLocks/>
          </p:cNvSpPr>
          <p:nvPr/>
        </p:nvSpPr>
        <p:spPr>
          <a:xfrm>
            <a:off x="5758165" y="1608513"/>
            <a:ext cx="3025155" cy="41447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i="1" dirty="0"/>
              <a:t>Notable Results: </a:t>
            </a:r>
          </a:p>
          <a:p>
            <a:pPr marL="0" indent="0">
              <a:buNone/>
            </a:pPr>
            <a:endParaRPr lang="en-US" sz="1600" dirty="0"/>
          </a:p>
          <a:p>
            <a:pPr marL="0" indent="0">
              <a:buNone/>
            </a:pPr>
            <a:r>
              <a:rPr lang="en-US" sz="1200" dirty="0"/>
              <a:t>For the first time in 7 years we have a new WMX champion for this event: </a:t>
            </a:r>
          </a:p>
          <a:p>
            <a:pPr marL="0" indent="0">
              <a:buNone/>
            </a:pPr>
            <a:endParaRPr lang="en-US" sz="1200" dirty="0"/>
          </a:p>
          <a:p>
            <a:pPr lvl="1">
              <a:buFont typeface="Arial" panose="020B0604020202020204" pitchFamily="34" charset="0"/>
              <a:buChar char="•"/>
            </a:pPr>
            <a:r>
              <a:rPr lang="en-US" sz="1200" dirty="0"/>
              <a:t>1st Place : Caitlin Parks (Zambia)</a:t>
            </a:r>
          </a:p>
          <a:p>
            <a:pPr lvl="1">
              <a:buFont typeface="Arial" panose="020B0604020202020204" pitchFamily="34" charset="0"/>
              <a:buChar char="•"/>
            </a:pPr>
            <a:r>
              <a:rPr lang="en-US" sz="1200" dirty="0"/>
              <a:t>2nd Place: Zoe Botha (South Africa)</a:t>
            </a:r>
          </a:p>
          <a:p>
            <a:pPr lvl="1">
              <a:buFont typeface="Arial" panose="020B0604020202020204" pitchFamily="34" charset="0"/>
              <a:buChar char="•"/>
            </a:pPr>
            <a:r>
              <a:rPr lang="en-US" sz="1200" dirty="0"/>
              <a:t>3rd Place: Zoe Waldschmidt (Namibia)</a:t>
            </a:r>
          </a:p>
          <a:p>
            <a:pPr marL="0" lvl="0" indent="0">
              <a:buNone/>
            </a:pPr>
            <a:endParaRPr lang="en-US" sz="1200" dirty="0"/>
          </a:p>
          <a:p>
            <a:pPr marL="0" indent="0">
              <a:buNone/>
            </a:pPr>
            <a:r>
              <a:rPr lang="en-US" sz="1200" dirty="0"/>
              <a:t>Junior class winners:</a:t>
            </a:r>
          </a:p>
          <a:p>
            <a:pPr marL="0" indent="0">
              <a:buNone/>
            </a:pPr>
            <a:endParaRPr lang="en-US" sz="1200" dirty="0"/>
          </a:p>
          <a:p>
            <a:pPr lvl="1">
              <a:buFont typeface="Arial" panose="020B0604020202020204" pitchFamily="34" charset="0"/>
              <a:buChar char="•"/>
            </a:pPr>
            <a:r>
              <a:rPr lang="en-US" sz="1200" dirty="0"/>
              <a:t>Hellena Birungi (Uganda, 50cc)</a:t>
            </a:r>
          </a:p>
          <a:p>
            <a:pPr lvl="1">
              <a:buFont typeface="Arial" panose="020B0604020202020204" pitchFamily="34" charset="0"/>
              <a:buChar char="•"/>
            </a:pPr>
            <a:r>
              <a:rPr lang="en-US" sz="1200" dirty="0" err="1"/>
              <a:t>Jamairah</a:t>
            </a:r>
            <a:r>
              <a:rPr lang="en-US" sz="1200" dirty="0"/>
              <a:t> Makumbi (Uganda, 65cc)</a:t>
            </a:r>
          </a:p>
          <a:p>
            <a:pPr lvl="0"/>
            <a:endParaRPr lang="en-US" sz="1200" dirty="0"/>
          </a:p>
        </p:txBody>
      </p:sp>
    </p:spTree>
    <p:extLst>
      <p:ext uri="{BB962C8B-B14F-4D97-AF65-F5344CB8AC3E}">
        <p14:creationId xmlns:p14="http://schemas.microsoft.com/office/powerpoint/2010/main" val="172612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3D6BF-CB15-AE15-57DD-1E073BF3BF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6F413-74F9-F66A-0563-920DB6B2DB93}"/>
              </a:ext>
            </a:extLst>
          </p:cNvPr>
          <p:cNvSpPr>
            <a:spLocks noGrp="1"/>
          </p:cNvSpPr>
          <p:nvPr>
            <p:ph idx="1"/>
          </p:nvPr>
        </p:nvSpPr>
        <p:spPr>
          <a:xfrm>
            <a:off x="457200" y="294956"/>
            <a:ext cx="8229600" cy="5938904"/>
          </a:xfrm>
        </p:spPr>
        <p:txBody>
          <a:bodyPr>
            <a:normAutofit fontScale="92500" lnSpcReduction="10000"/>
          </a:bodyPr>
          <a:lstStyle/>
          <a:p>
            <a:pPr marL="0" indent="0">
              <a:buNone/>
            </a:pPr>
            <a:r>
              <a:rPr lang="en-US" sz="1500" b="1" i="1" dirty="0"/>
              <a:t>Challenges Identified:</a:t>
            </a:r>
          </a:p>
          <a:p>
            <a:pPr marL="0" indent="0">
              <a:buNone/>
            </a:pPr>
            <a:endParaRPr lang="en-US" sz="1400" dirty="0"/>
          </a:p>
          <a:p>
            <a:pPr marL="0" indent="0">
              <a:buNone/>
            </a:pPr>
            <a:r>
              <a:rPr lang="en-US" sz="1200" dirty="0"/>
              <a:t>The 15:135 ratio (11%) of female riders emphasizes the need for FMNs to actively encourage and support more female participation at continental events. Incentives may be explored to improve turnout.</a:t>
            </a:r>
          </a:p>
          <a:p>
            <a:pPr marL="0" indent="0">
              <a:buNone/>
            </a:pPr>
            <a:r>
              <a:rPr lang="en-US" sz="1200" dirty="0"/>
              <a:t>According to SSR 3.2, the Ladies Junior Challenge Cup was not eligible as a championship, despite its role in grassroots development. This caused disappointment among some parents who invested in their daughters’ participation.</a:t>
            </a:r>
          </a:p>
          <a:p>
            <a:pPr marL="0" indent="0">
              <a:buNone/>
            </a:pPr>
            <a:r>
              <a:rPr lang="en-US" sz="1200" dirty="0"/>
              <a:t>Unfortunately, there have been various issues on the continent with the federations notably in Kenya, Botswana and Morocco which contributed to the reduced number of female participants in this event. </a:t>
            </a:r>
          </a:p>
          <a:p>
            <a:pPr marL="0" indent="0">
              <a:buNone/>
            </a:pPr>
            <a:r>
              <a:rPr lang="en-US" sz="1200" dirty="0"/>
              <a:t> </a:t>
            </a:r>
          </a:p>
          <a:p>
            <a:pPr marL="0" lvl="0" indent="0">
              <a:buNone/>
            </a:pPr>
            <a:r>
              <a:rPr lang="en-US" sz="1700" b="1" u="sng" dirty="0"/>
              <a:t>4. Ongoing &amp; Future Initiatives</a:t>
            </a:r>
            <a:endParaRPr lang="en-US" sz="1700" dirty="0"/>
          </a:p>
          <a:p>
            <a:pPr marL="0" indent="0">
              <a:buNone/>
            </a:pPr>
            <a:r>
              <a:rPr lang="en-US" sz="1200" dirty="0"/>
              <a:t>The WIM Commission is in the process of engaging with the CFM to host a series of online Women’s Empowerment Workshops aimed at equipping women with leadership, technical and competitive skills to further their involvement in the sport. </a:t>
            </a:r>
          </a:p>
          <a:p>
            <a:pPr marL="0" indent="0">
              <a:buNone/>
            </a:pPr>
            <a:r>
              <a:rPr lang="en-US" sz="1200" dirty="0"/>
              <a:t> </a:t>
            </a:r>
          </a:p>
          <a:p>
            <a:pPr marL="0" lvl="0" indent="0">
              <a:buNone/>
            </a:pPr>
            <a:r>
              <a:rPr lang="en-US" sz="1700" b="1" u="sng" dirty="0"/>
              <a:t>5. Overall</a:t>
            </a:r>
          </a:p>
          <a:p>
            <a:pPr marL="0" indent="0">
              <a:buNone/>
            </a:pPr>
            <a:endParaRPr lang="en-US" sz="1300" dirty="0"/>
          </a:p>
          <a:p>
            <a:pPr marL="0" indent="0">
              <a:buNone/>
            </a:pPr>
            <a:r>
              <a:rPr lang="en-US" sz="1300" dirty="0"/>
              <a:t>Zimbabwe demonstrated both growth and challenges in women’s participation during August 2025. The TTT program highlights the strong potential of local trainers to achieve accreditation while </a:t>
            </a:r>
            <a:r>
              <a:rPr lang="en-US" sz="1300" dirty="0" err="1"/>
              <a:t>MXoAN</a:t>
            </a:r>
            <a:r>
              <a:rPr lang="en-US" sz="1300" dirty="0"/>
              <a:t> showcased female talent on the continental stage but also exposed the continued gap in female rider representation. Moving forward, capacity building, federation-driven accreditation of trainers, and incentives for female participation remain key priorities.</a:t>
            </a:r>
          </a:p>
          <a:p>
            <a:pPr marL="0" indent="0">
              <a:buNone/>
            </a:pPr>
            <a:endParaRPr lang="en-US" sz="1300" dirty="0"/>
          </a:p>
          <a:p>
            <a:pPr marL="0" indent="0" algn="ctr">
              <a:buNone/>
            </a:pPr>
            <a:r>
              <a:rPr lang="en-US" sz="2200" b="1" dirty="0"/>
              <a:t>B. Medical Commission </a:t>
            </a:r>
          </a:p>
          <a:p>
            <a:pPr marL="0" indent="0">
              <a:buNone/>
            </a:pPr>
            <a:endParaRPr lang="en-US" sz="1300" dirty="0"/>
          </a:p>
          <a:p>
            <a:pPr marL="0" indent="0">
              <a:buNone/>
            </a:pPr>
            <a:r>
              <a:rPr lang="en-US" sz="1300" b="1" dirty="0"/>
              <a:t>1. </a:t>
            </a:r>
            <a:r>
              <a:rPr lang="en-US" sz="1300" dirty="0"/>
              <a:t>The commission has been focusing on two key aspects this year:</a:t>
            </a:r>
          </a:p>
          <a:p>
            <a:pPr marL="0" lvl="0" indent="0">
              <a:buNone/>
            </a:pPr>
            <a:r>
              <a:rPr lang="en-US" sz="1300" dirty="0"/>
              <a:t>Continuing to build capacity through </a:t>
            </a:r>
          </a:p>
          <a:p>
            <a:pPr marL="800100" lvl="1" indent="-342900">
              <a:buFont typeface="+mj-lt"/>
              <a:buAutoNum type="alphaLcParenR"/>
            </a:pPr>
            <a:r>
              <a:rPr lang="en-US" sz="1300" dirty="0"/>
              <a:t>Local first on scene medical training </a:t>
            </a:r>
          </a:p>
          <a:p>
            <a:pPr marL="800100" lvl="1" indent="-342900">
              <a:buFont typeface="+mj-lt"/>
              <a:buAutoNum type="alphaLcParenR"/>
            </a:pPr>
            <a:r>
              <a:rPr lang="en-US" sz="1300" dirty="0"/>
              <a:t>Working with FMN’s to build local capacity for medics who will be available to sit the next FIM Africa medical seminar; date still to be confirmed.</a:t>
            </a:r>
          </a:p>
          <a:p>
            <a:pPr marL="800100" lvl="1" indent="-342900">
              <a:buFont typeface="+mj-lt"/>
              <a:buAutoNum type="alphaLcParenR"/>
            </a:pPr>
            <a:r>
              <a:rPr lang="en-US" sz="1300" dirty="0"/>
              <a:t>Hosting the medical mentorship </a:t>
            </a:r>
            <a:r>
              <a:rPr lang="en-US" sz="1300" dirty="0" err="1"/>
              <a:t>programme</a:t>
            </a:r>
            <a:r>
              <a:rPr lang="en-US" sz="1300" dirty="0"/>
              <a:t> under FIM. </a:t>
            </a:r>
          </a:p>
          <a:p>
            <a:pPr marL="0" lvl="0" indent="0">
              <a:buNone/>
            </a:pPr>
            <a:r>
              <a:rPr lang="en-US" sz="1300" b="1" dirty="0"/>
              <a:t>2. </a:t>
            </a:r>
            <a:r>
              <a:rPr lang="en-US" sz="1300" dirty="0"/>
              <a:t>Working on developing the injury surveillance database with a pilot </a:t>
            </a:r>
            <a:r>
              <a:rPr lang="en-US" sz="1300" dirty="0" err="1"/>
              <a:t>programme</a:t>
            </a:r>
            <a:r>
              <a:rPr lang="en-US" sz="1300" dirty="0"/>
              <a:t> set to be rolled out in Kenya in the last quarter of 2025. </a:t>
            </a:r>
          </a:p>
        </p:txBody>
      </p:sp>
      <p:sp>
        <p:nvSpPr>
          <p:cNvPr id="4" name="Rectangle 3">
            <a:extLst>
              <a:ext uri="{FF2B5EF4-FFF2-40B4-BE49-F238E27FC236}">
                <a16:creationId xmlns:a16="http://schemas.microsoft.com/office/drawing/2014/main" id="{298E5C13-9AD2-6042-BF16-8C4B07D3B078}"/>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EE0787A7-248E-DC29-1799-7A3AD9121E71}"/>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FE92094E-8972-71C4-55ED-2864ACABFB51}"/>
              </a:ext>
            </a:extLst>
          </p:cNvPr>
          <p:cNvPicPr>
            <a:picLocks noChangeAspect="1"/>
          </p:cNvPicPr>
          <p:nvPr/>
        </p:nvPicPr>
        <p:blipFill>
          <a:blip r:embed="rId2"/>
          <a:stretch>
            <a:fillRect/>
          </a:stretch>
        </p:blipFill>
        <p:spPr>
          <a:xfrm>
            <a:off x="8137990" y="6233860"/>
            <a:ext cx="635170" cy="333878"/>
          </a:xfrm>
          <a:prstGeom prst="rect">
            <a:avLst/>
          </a:prstGeom>
        </p:spPr>
      </p:pic>
    </p:spTree>
    <p:extLst>
      <p:ext uri="{BB962C8B-B14F-4D97-AF65-F5344CB8AC3E}">
        <p14:creationId xmlns:p14="http://schemas.microsoft.com/office/powerpoint/2010/main" val="151076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15FDC-50C2-3935-D4F5-6B0C6F2765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49499-8833-68C9-84CE-B809C441AA18}"/>
              </a:ext>
            </a:extLst>
          </p:cNvPr>
          <p:cNvSpPr>
            <a:spLocks noGrp="1"/>
          </p:cNvSpPr>
          <p:nvPr>
            <p:ph idx="1"/>
          </p:nvPr>
        </p:nvSpPr>
        <p:spPr>
          <a:xfrm>
            <a:off x="457200" y="294956"/>
            <a:ext cx="8229600" cy="6170238"/>
          </a:xfrm>
        </p:spPr>
        <p:txBody>
          <a:bodyPr>
            <a:normAutofit/>
          </a:bodyPr>
          <a:lstStyle/>
          <a:p>
            <a:pPr marL="0" indent="0">
              <a:buNone/>
            </a:pPr>
            <a:r>
              <a:rPr lang="en-US" sz="1200" dirty="0"/>
              <a:t>The Medical Commission successfully completed the 2nd Annual FIM Africa Medical Seminar 2025 on 3rd August 2025. It had a registration of over 50 medics from 6 countries. The attendees will be completing their exams and WADA accreditation before certification and This forms the background from which we will be drawing the participation for the December FIM Medical Mentorship Program</a:t>
            </a:r>
          </a:p>
          <a:p>
            <a:pPr marL="0" indent="0">
              <a:buNone/>
            </a:pPr>
            <a:r>
              <a:rPr lang="en-US" sz="1200" dirty="0"/>
              <a:t> </a:t>
            </a:r>
          </a:p>
          <a:p>
            <a:pPr marL="0" indent="0">
              <a:buNone/>
            </a:pPr>
            <a:r>
              <a:rPr lang="en-US" sz="1200" dirty="0"/>
              <a:t>Landmark discussions in the plenary were centered on </a:t>
            </a:r>
          </a:p>
          <a:p>
            <a:pPr marL="685800" lvl="1" indent="-228600">
              <a:buFont typeface="+mj-lt"/>
              <a:buAutoNum type="arabicPeriod"/>
            </a:pPr>
            <a:r>
              <a:rPr lang="en-US" sz="1200" dirty="0"/>
              <a:t>Grassroots training of CMO/CMCs for Regions of Africa,</a:t>
            </a:r>
          </a:p>
          <a:p>
            <a:pPr marL="685800" lvl="1" indent="-228600">
              <a:buFont typeface="+mj-lt"/>
              <a:buAutoNum type="arabicPeriod"/>
            </a:pPr>
            <a:r>
              <a:rPr lang="en-US" sz="1200" dirty="0"/>
              <a:t>Sensitization of medics on the Medical Code and Anti-doping Code</a:t>
            </a:r>
          </a:p>
          <a:p>
            <a:pPr marL="685800" lvl="1" indent="-228600">
              <a:buFont typeface="+mj-lt"/>
              <a:buAutoNum type="arabicPeriod"/>
            </a:pPr>
            <a:r>
              <a:rPr lang="en-US" sz="1200" dirty="0"/>
              <a:t>The ongoing </a:t>
            </a:r>
            <a:r>
              <a:rPr lang="en-US" sz="1200" dirty="0" err="1"/>
              <a:t>Digitalisation</a:t>
            </a:r>
            <a:r>
              <a:rPr lang="en-US" sz="1200" dirty="0"/>
              <a:t> of Medical Examinations and Injury Surveillance Database for Africa. - We look forward to having it ready for launch and use by December and 2026 season.</a:t>
            </a:r>
          </a:p>
          <a:p>
            <a:pPr marL="457200" lvl="1" indent="0">
              <a:buNone/>
            </a:pPr>
            <a:endParaRPr lang="en-US" sz="1300" dirty="0"/>
          </a:p>
          <a:p>
            <a:pPr marL="0" indent="0">
              <a:buNone/>
            </a:pPr>
            <a:r>
              <a:rPr lang="en-US" sz="1200" dirty="0"/>
              <a:t>The commission is also planning to host a 2 day mentorship </a:t>
            </a:r>
            <a:r>
              <a:rPr lang="en-US" sz="1200" dirty="0" err="1"/>
              <a:t>programme</a:t>
            </a:r>
            <a:r>
              <a:rPr lang="en-US" sz="1200" dirty="0"/>
              <a:t> to be conducted by  Dr Roberts </a:t>
            </a:r>
            <a:r>
              <a:rPr lang="en-US" sz="1200" dirty="0" err="1"/>
              <a:t>Furmanis</a:t>
            </a:r>
            <a:r>
              <a:rPr lang="en-US" sz="1200" dirty="0"/>
              <a:t> (FIM) Medical Mentor in December 2025.</a:t>
            </a:r>
          </a:p>
          <a:p>
            <a:pPr marL="0" indent="0">
              <a:buNone/>
            </a:pPr>
            <a:endParaRPr lang="en-US" sz="1200" dirty="0"/>
          </a:p>
          <a:p>
            <a:pPr marL="0" indent="0">
              <a:buNone/>
            </a:pPr>
            <a:r>
              <a:rPr lang="en-US" sz="1200" dirty="0"/>
              <a:t>The </a:t>
            </a:r>
            <a:r>
              <a:rPr lang="en-US" sz="1200" dirty="0" err="1"/>
              <a:t>programme</a:t>
            </a:r>
            <a:r>
              <a:rPr lang="en-US" sz="1200" dirty="0"/>
              <a:t> will be held in Kenya alongside the MX CAC 2 .This activity will yield FIM CMI Licenses for those CMOs  who are interested in taking the relevant exams:</a:t>
            </a:r>
          </a:p>
          <a:p>
            <a:pPr marL="0" indent="0">
              <a:buNone/>
            </a:pPr>
            <a:endParaRPr lang="en-US" sz="1200" dirty="0"/>
          </a:p>
          <a:p>
            <a:pPr marL="0" indent="0">
              <a:buNone/>
            </a:pPr>
            <a:r>
              <a:rPr lang="en-US" sz="1200" dirty="0"/>
              <a:t>We are pleased to inform you that the below FIM Seminar is now open for registration: </a:t>
            </a:r>
          </a:p>
          <a:p>
            <a:pPr marL="0" indent="0">
              <a:buNone/>
            </a:pPr>
            <a:endParaRPr lang="en-US" sz="1200" dirty="0"/>
          </a:p>
          <a:p>
            <a:pPr lvl="1"/>
            <a:r>
              <a:rPr lang="en-US" sz="1200" dirty="0"/>
              <a:t>Commission : CMI (International Medical Commission)</a:t>
            </a:r>
          </a:p>
          <a:p>
            <a:pPr lvl="1"/>
            <a:r>
              <a:rPr lang="en-US" sz="1200" dirty="0"/>
              <a:t>Type of Seminar : CMI - Chief Medical Officer</a:t>
            </a:r>
          </a:p>
          <a:p>
            <a:pPr lvl="1"/>
            <a:r>
              <a:rPr lang="en-US" sz="1200" dirty="0"/>
              <a:t>Date(s) : 14.12.2025</a:t>
            </a:r>
          </a:p>
          <a:p>
            <a:pPr lvl="1"/>
            <a:r>
              <a:rPr lang="en-US" sz="1200" dirty="0"/>
              <a:t>Location : Kenya, Nairobi</a:t>
            </a:r>
          </a:p>
          <a:p>
            <a:pPr lvl="1"/>
            <a:r>
              <a:rPr lang="en-US" sz="1200" dirty="0"/>
              <a:t>Language : English</a:t>
            </a:r>
          </a:p>
          <a:p>
            <a:pPr marL="0" indent="0">
              <a:buNone/>
            </a:pPr>
            <a:br>
              <a:rPr lang="en-US" sz="1200" dirty="0"/>
            </a:br>
            <a:r>
              <a:rPr lang="en-US" sz="1200" dirty="0"/>
              <a:t>Please note that this seminar will close for sign up 3 days before its start on 11.12.2025</a:t>
            </a:r>
          </a:p>
          <a:p>
            <a:pPr marL="0" indent="0">
              <a:buNone/>
            </a:pPr>
            <a:endParaRPr lang="en-US" sz="1200" dirty="0"/>
          </a:p>
          <a:p>
            <a:pPr lvl="1">
              <a:buFont typeface="Arial" panose="020B0604020202020204" pitchFamily="34" charset="0"/>
              <a:buChar char="•"/>
            </a:pPr>
            <a:r>
              <a:rPr lang="en-US" sz="1200" dirty="0"/>
              <a:t>A copy of the proposed injury surveillance database template is attached for your review and comment as the medical commission prepares to </a:t>
            </a:r>
            <a:r>
              <a:rPr lang="en-US" sz="1200" dirty="0" err="1"/>
              <a:t>finalise</a:t>
            </a:r>
            <a:r>
              <a:rPr lang="en-US" sz="1200" dirty="0"/>
              <a:t> and roll this out.</a:t>
            </a:r>
          </a:p>
          <a:p>
            <a:pPr lvl="1"/>
            <a:endParaRPr lang="en-US" sz="1200" dirty="0"/>
          </a:p>
          <a:p>
            <a:pPr marL="0" indent="0">
              <a:buNone/>
            </a:pPr>
            <a:endParaRPr lang="en-US" sz="1200" dirty="0"/>
          </a:p>
          <a:p>
            <a:pPr marL="0" indent="0">
              <a:buNone/>
            </a:pPr>
            <a:endParaRPr lang="en-US" sz="1300" dirty="0"/>
          </a:p>
        </p:txBody>
      </p:sp>
      <p:sp>
        <p:nvSpPr>
          <p:cNvPr id="4" name="Rectangle 3">
            <a:extLst>
              <a:ext uri="{FF2B5EF4-FFF2-40B4-BE49-F238E27FC236}">
                <a16:creationId xmlns:a16="http://schemas.microsoft.com/office/drawing/2014/main" id="{DFCF7E4D-81A3-B6E7-7B3C-10F34B7E86D3}"/>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972B4CDB-7468-41E0-0043-14DC11E4FB3F}"/>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00F6C666-F79B-BC69-48BE-168B291E5F2B}"/>
              </a:ext>
            </a:extLst>
          </p:cNvPr>
          <p:cNvPicPr>
            <a:picLocks noChangeAspect="1"/>
          </p:cNvPicPr>
          <p:nvPr/>
        </p:nvPicPr>
        <p:blipFill>
          <a:blip r:embed="rId2"/>
          <a:stretch>
            <a:fillRect/>
          </a:stretch>
        </p:blipFill>
        <p:spPr>
          <a:xfrm>
            <a:off x="8137990" y="6233860"/>
            <a:ext cx="635170" cy="333878"/>
          </a:xfrm>
          <a:prstGeom prst="rect">
            <a:avLst/>
          </a:prstGeom>
        </p:spPr>
      </p:pic>
    </p:spTree>
    <p:extLst>
      <p:ext uri="{BB962C8B-B14F-4D97-AF65-F5344CB8AC3E}">
        <p14:creationId xmlns:p14="http://schemas.microsoft.com/office/powerpoint/2010/main" val="429133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4A018-4DA1-DBC4-772E-3673AD6672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31396-34A1-D1AB-B9F7-1C8638825730}"/>
              </a:ext>
            </a:extLst>
          </p:cNvPr>
          <p:cNvSpPr>
            <a:spLocks noGrp="1"/>
          </p:cNvSpPr>
          <p:nvPr>
            <p:ph idx="1"/>
          </p:nvPr>
        </p:nvSpPr>
        <p:spPr>
          <a:xfrm>
            <a:off x="457200" y="294956"/>
            <a:ext cx="8229600" cy="5938904"/>
          </a:xfrm>
        </p:spPr>
        <p:txBody>
          <a:bodyPr>
            <a:normAutofit/>
          </a:bodyPr>
          <a:lstStyle/>
          <a:p>
            <a:pPr marL="0" indent="0" algn="ctr">
              <a:buNone/>
            </a:pPr>
            <a:r>
              <a:rPr lang="en-US" sz="2000" b="1" dirty="0"/>
              <a:t>C. Leisure and Touring Commission</a:t>
            </a:r>
            <a:endParaRPr lang="en-US" sz="1800" dirty="0"/>
          </a:p>
          <a:p>
            <a:pPr marL="0" indent="0">
              <a:buNone/>
            </a:pPr>
            <a:endParaRPr lang="en-US" sz="1200" b="1" u="sng" dirty="0"/>
          </a:p>
          <a:p>
            <a:pPr marL="0" indent="0">
              <a:buNone/>
            </a:pPr>
            <a:r>
              <a:rPr lang="en-US" sz="1800" b="1" u="sng" dirty="0"/>
              <a:t>Rallies, Rides and Events</a:t>
            </a:r>
            <a:endParaRPr lang="en-US" sz="1800" dirty="0"/>
          </a:p>
          <a:p>
            <a:pPr marL="0" indent="0">
              <a:buNone/>
            </a:pPr>
            <a:r>
              <a:rPr lang="en-US" sz="1200" dirty="0"/>
              <a:t>There have been quite a few activities happening under the auspices of the Leisure Touring Commission particularly in the Leisure Touring space.</a:t>
            </a:r>
          </a:p>
          <a:p>
            <a:pPr marL="0" indent="0">
              <a:buNone/>
            </a:pPr>
            <a:r>
              <a:rPr lang="en-US" sz="1200" dirty="0"/>
              <a:t> </a:t>
            </a:r>
          </a:p>
          <a:p>
            <a:pPr marL="0" indent="0">
              <a:buNone/>
            </a:pPr>
            <a:r>
              <a:rPr lang="en-US" sz="1200" dirty="0"/>
              <a:t>Several large activities and events have been held with some having multi-national participation such as the following:</a:t>
            </a:r>
          </a:p>
          <a:p>
            <a:pPr marL="0" indent="0">
              <a:buNone/>
            </a:pPr>
            <a:endParaRPr lang="en-US" sz="1200" dirty="0"/>
          </a:p>
          <a:p>
            <a:r>
              <a:rPr lang="en-US" sz="1200" dirty="0"/>
              <a:t>Earlier in the year key events included the Ubuntu ride in January, International Female Ride Day in early May and the Distinguished Gentleman’s Ride held in May.  These are well attended events with good coverage and an amazing display of the camaraderie and unity amongst motorcyclists across all works of life.</a:t>
            </a:r>
          </a:p>
          <a:p>
            <a:pPr marL="0" indent="0">
              <a:buNone/>
            </a:pPr>
            <a:endParaRPr lang="en-US" sz="1200" dirty="0"/>
          </a:p>
          <a:p>
            <a:r>
              <a:rPr lang="en-US" sz="1200" dirty="0"/>
              <a:t>Victoria Falls ladies tour from the to 6th to 10th August by a group of primarily South African female riders.  Most of the group members had not travelled beyond Botswana before.</a:t>
            </a:r>
          </a:p>
        </p:txBody>
      </p:sp>
      <p:sp>
        <p:nvSpPr>
          <p:cNvPr id="4" name="Rectangle 3">
            <a:extLst>
              <a:ext uri="{FF2B5EF4-FFF2-40B4-BE49-F238E27FC236}">
                <a16:creationId xmlns:a16="http://schemas.microsoft.com/office/drawing/2014/main" id="{87FBC4E9-9DF9-90B1-0B28-50ABD858F675}"/>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B246DFE9-2895-635C-354F-AF797E314D72}"/>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5BF6D8C1-ADE8-D7EF-778E-B6C436E57856}"/>
              </a:ext>
            </a:extLst>
          </p:cNvPr>
          <p:cNvPicPr>
            <a:picLocks noChangeAspect="1"/>
          </p:cNvPicPr>
          <p:nvPr/>
        </p:nvPicPr>
        <p:blipFill>
          <a:blip r:embed="rId2"/>
          <a:stretch>
            <a:fillRect/>
          </a:stretch>
        </p:blipFill>
        <p:spPr>
          <a:xfrm>
            <a:off x="8137990" y="6233860"/>
            <a:ext cx="635170" cy="333878"/>
          </a:xfrm>
          <a:prstGeom prst="rect">
            <a:avLst/>
          </a:prstGeom>
        </p:spPr>
      </p:pic>
      <p:pic>
        <p:nvPicPr>
          <p:cNvPr id="2" name="Picture 1" descr="A group of people standing next to motorcycles&#10;&#10;AI-generated content may be incorrect.">
            <a:extLst>
              <a:ext uri="{FF2B5EF4-FFF2-40B4-BE49-F238E27FC236}">
                <a16:creationId xmlns:a16="http://schemas.microsoft.com/office/drawing/2014/main" id="{8AA8E257-19DF-011A-C1AA-754C71CD37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0030" y="3545360"/>
            <a:ext cx="3583940" cy="2688500"/>
          </a:xfrm>
          <a:prstGeom prst="rect">
            <a:avLst/>
          </a:prstGeom>
          <a:noFill/>
          <a:ln>
            <a:noFill/>
          </a:ln>
        </p:spPr>
      </p:pic>
    </p:spTree>
    <p:extLst>
      <p:ext uri="{BB962C8B-B14F-4D97-AF65-F5344CB8AC3E}">
        <p14:creationId xmlns:p14="http://schemas.microsoft.com/office/powerpoint/2010/main" val="148914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8C612-01E9-7331-03B6-34E7D4B709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23C90-61D2-278C-82AE-F0B0CC99A8DA}"/>
              </a:ext>
            </a:extLst>
          </p:cNvPr>
          <p:cNvSpPr>
            <a:spLocks noGrp="1"/>
          </p:cNvSpPr>
          <p:nvPr>
            <p:ph idx="1"/>
          </p:nvPr>
        </p:nvSpPr>
        <p:spPr>
          <a:xfrm>
            <a:off x="457200" y="294956"/>
            <a:ext cx="8229600" cy="5938904"/>
          </a:xfrm>
        </p:spPr>
        <p:txBody>
          <a:bodyPr>
            <a:normAutofit/>
          </a:bodyPr>
          <a:lstStyle/>
          <a:p>
            <a:pPr marL="0" indent="0">
              <a:buNone/>
            </a:pPr>
            <a:r>
              <a:rPr lang="en-US" sz="1200" dirty="0"/>
              <a:t>Other planned rides, rallies and tours in and around Central and Southern Africa: </a:t>
            </a:r>
          </a:p>
          <a:p>
            <a:pPr marL="800100" lvl="1" indent="-342900">
              <a:buFont typeface="+mj-lt"/>
              <a:buAutoNum type="alphaLcParenR"/>
            </a:pPr>
            <a:r>
              <a:rPr lang="en-US" sz="1200" dirty="0"/>
              <a:t>26–29th September 2025. Victoria Falls to Lusaka. Mosi Oa Tunya Rally.</a:t>
            </a:r>
            <a:r>
              <a:rPr lang="en-US" dirty="0"/>
              <a:t> </a:t>
            </a:r>
            <a:r>
              <a:rPr lang="en-US" sz="1300" dirty="0"/>
              <a:t> </a:t>
            </a:r>
          </a:p>
          <a:p>
            <a:pPr marL="0" indent="0">
              <a:buNone/>
            </a:pPr>
            <a:endParaRPr lang="en-US" sz="1200" dirty="0"/>
          </a:p>
        </p:txBody>
      </p:sp>
      <p:sp>
        <p:nvSpPr>
          <p:cNvPr id="4" name="Rectangle 3">
            <a:extLst>
              <a:ext uri="{FF2B5EF4-FFF2-40B4-BE49-F238E27FC236}">
                <a16:creationId xmlns:a16="http://schemas.microsoft.com/office/drawing/2014/main" id="{8C06D1BA-BC9F-6240-74EF-4032B26CE3C7}"/>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5C33B14C-EFA9-93DA-2BD5-DBBF0371E663}"/>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006D1905-FCC0-D59A-269A-87DFA959017E}"/>
              </a:ext>
            </a:extLst>
          </p:cNvPr>
          <p:cNvPicPr>
            <a:picLocks noChangeAspect="1"/>
          </p:cNvPicPr>
          <p:nvPr/>
        </p:nvPicPr>
        <p:blipFill>
          <a:blip r:embed="rId2"/>
          <a:stretch>
            <a:fillRect/>
          </a:stretch>
        </p:blipFill>
        <p:spPr>
          <a:xfrm>
            <a:off x="8137990" y="6233860"/>
            <a:ext cx="635170" cy="333878"/>
          </a:xfrm>
          <a:prstGeom prst="rect">
            <a:avLst/>
          </a:prstGeom>
        </p:spPr>
      </p:pic>
      <p:pic>
        <p:nvPicPr>
          <p:cNvPr id="7" name="Picture 6" descr="A poster with text and images&#10;&#10;AI-generated content may be incorrect.">
            <a:extLst>
              <a:ext uri="{FF2B5EF4-FFF2-40B4-BE49-F238E27FC236}">
                <a16:creationId xmlns:a16="http://schemas.microsoft.com/office/drawing/2014/main" id="{9D4E3708-D197-B9EF-8F71-419F3FE020E6}"/>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14191" y="1171289"/>
            <a:ext cx="3800778" cy="5266087"/>
          </a:xfrm>
          <a:prstGeom prst="rect">
            <a:avLst/>
          </a:prstGeom>
          <a:noFill/>
          <a:ln>
            <a:noFill/>
          </a:ln>
        </p:spPr>
      </p:pic>
      <p:sp>
        <p:nvSpPr>
          <p:cNvPr id="8" name="Content Placeholder 2">
            <a:extLst>
              <a:ext uri="{FF2B5EF4-FFF2-40B4-BE49-F238E27FC236}">
                <a16:creationId xmlns:a16="http://schemas.microsoft.com/office/drawing/2014/main" id="{43C371A3-82A7-3B37-5942-6411EDBB3CDB}"/>
              </a:ext>
            </a:extLst>
          </p:cNvPr>
          <p:cNvSpPr txBox="1">
            <a:spLocks/>
          </p:cNvSpPr>
          <p:nvPr/>
        </p:nvSpPr>
        <p:spPr>
          <a:xfrm>
            <a:off x="4528779" y="2093642"/>
            <a:ext cx="4201201" cy="342137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“The first official Sub-Saharan H.O.G. Rally is coming to life, and we’re hosting it in the KAZA region, one of the largest </a:t>
            </a:r>
            <a:r>
              <a:rPr lang="en-US" sz="1400" dirty="0" err="1"/>
              <a:t>transfrontier</a:t>
            </a:r>
            <a:r>
              <a:rPr lang="en-US" sz="1400" dirty="0"/>
              <a:t> conservation areas in the world.</a:t>
            </a:r>
          </a:p>
          <a:p>
            <a:pPr marL="0" indent="0" algn="ctr">
              <a:buNone/>
            </a:pPr>
            <a:endParaRPr lang="en-US" sz="1400" dirty="0"/>
          </a:p>
          <a:p>
            <a:pPr marL="0" indent="0" algn="ctr">
              <a:buNone/>
            </a:pPr>
            <a:r>
              <a:rPr lang="en-US" sz="1400" dirty="0"/>
              <a:t>Right next to Victoria Falls. That’s right, The Smoke That Thunders.</a:t>
            </a:r>
          </a:p>
          <a:p>
            <a:pPr marL="0" indent="0" algn="ctr">
              <a:buNone/>
            </a:pPr>
            <a:r>
              <a:rPr lang="en-US" sz="1400" dirty="0"/>
              <a:t>Or as we like to say, Africa’s original sound system.</a:t>
            </a:r>
          </a:p>
          <a:p>
            <a:pPr marL="0" indent="0" algn="ctr">
              <a:buNone/>
            </a:pPr>
            <a:endParaRPr lang="en-US" sz="1400" dirty="0"/>
          </a:p>
          <a:p>
            <a:pPr marL="0" indent="0" algn="ctr">
              <a:buNone/>
            </a:pPr>
            <a:r>
              <a:rPr lang="en-US" sz="1400" dirty="0"/>
              <a:t>This isn’t your average chrome-fest. This is the moment where wild landscapes meet wide handlebars, and 1,500 Harleys roll into the land of elephants, eagles, and eternal sunsets.</a:t>
            </a:r>
          </a:p>
          <a:p>
            <a:pPr marL="0" indent="0" algn="ctr">
              <a:buNone/>
            </a:pPr>
            <a:endParaRPr lang="en-US" sz="1400" dirty="0"/>
          </a:p>
          <a:p>
            <a:pPr marL="0" indent="0" algn="ctr">
              <a:buNone/>
            </a:pPr>
            <a:r>
              <a:rPr lang="en-US" sz="1400" dirty="0"/>
              <a:t>Because when Africa calls, you don’t whisper back. You thunder.</a:t>
            </a:r>
          </a:p>
        </p:txBody>
      </p:sp>
    </p:spTree>
    <p:extLst>
      <p:ext uri="{BB962C8B-B14F-4D97-AF65-F5344CB8AC3E}">
        <p14:creationId xmlns:p14="http://schemas.microsoft.com/office/powerpoint/2010/main" val="234873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5BD7E-1F43-6D57-93FE-9D0FBE4DC8A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18626-CFA8-EB6A-241A-F1AB6E7F0C54}"/>
              </a:ext>
            </a:extLst>
          </p:cNvPr>
          <p:cNvSpPr>
            <a:spLocks noGrp="1"/>
          </p:cNvSpPr>
          <p:nvPr>
            <p:ph idx="1"/>
          </p:nvPr>
        </p:nvSpPr>
        <p:spPr>
          <a:xfrm>
            <a:off x="457200" y="294956"/>
            <a:ext cx="8229600" cy="5938904"/>
          </a:xfrm>
        </p:spPr>
        <p:txBody>
          <a:bodyPr>
            <a:normAutofit/>
          </a:bodyPr>
          <a:lstStyle/>
          <a:p>
            <a:pPr marL="800100" lvl="1" indent="-342900">
              <a:buFont typeface="+mj-lt"/>
              <a:buAutoNum type="alphaLcParenR"/>
            </a:pPr>
            <a:r>
              <a:rPr lang="en-US" sz="1200" dirty="0"/>
              <a:t>26–29th September 2025. Victoria Falls to Lusaka. Mosi Oa Tunya Rally.</a:t>
            </a:r>
          </a:p>
          <a:p>
            <a:pPr marL="800100" lvl="1" indent="-342900">
              <a:buFont typeface="+mj-lt"/>
              <a:buAutoNum type="alphaLcParenR"/>
            </a:pPr>
            <a:r>
              <a:rPr lang="en-US" sz="1200" dirty="0"/>
              <a:t>Planned South Africa tour to Namibia from Nov 22nd to December 4th</a:t>
            </a:r>
          </a:p>
          <a:p>
            <a:pPr marL="800100" lvl="1" indent="-342900">
              <a:buFont typeface="+mj-lt"/>
              <a:buAutoNum type="alphaLcParenR"/>
            </a:pPr>
            <a:r>
              <a:rPr lang="en-US" sz="1200" dirty="0"/>
              <a:t>Rumble in the Jungle Rider in Rwanda; Dates TBA</a:t>
            </a:r>
          </a:p>
          <a:p>
            <a:pPr marL="800100" lvl="1" indent="-342900">
              <a:buFont typeface="+mj-lt"/>
              <a:buAutoNum type="alphaLcParenR"/>
            </a:pPr>
            <a:r>
              <a:rPr lang="en-US" sz="1200" dirty="0"/>
              <a:t>Several Bikers Prayer days in Uganda, Rwanda and Kenya in August. </a:t>
            </a:r>
          </a:p>
          <a:p>
            <a:pPr marL="457200" lvl="1" indent="0">
              <a:buNone/>
            </a:pPr>
            <a:endParaRPr lang="en-US" sz="1400" dirty="0"/>
          </a:p>
          <a:p>
            <a:pPr marL="0" indent="0">
              <a:buNone/>
            </a:pPr>
            <a:r>
              <a:rPr lang="en-US" sz="1200" dirty="0"/>
              <a:t>One key area that remains a key concern for Leisure riders on the continent is the challenge of border crossings. </a:t>
            </a:r>
          </a:p>
          <a:p>
            <a:pPr marL="0" indent="0">
              <a:buNone/>
            </a:pPr>
            <a:endParaRPr lang="en-US" sz="1200" dirty="0"/>
          </a:p>
          <a:p>
            <a:pPr marL="0" indent="0">
              <a:buNone/>
            </a:pPr>
            <a:r>
              <a:rPr lang="en-US" sz="1200" dirty="0"/>
              <a:t>Although significant headway has been made by establishing a network amongst the riding community to communicate the processes for each country and provide assistance for transiting riders, it remains a major bottleneck.</a:t>
            </a:r>
          </a:p>
          <a:p>
            <a:pPr marL="0" indent="0">
              <a:buNone/>
            </a:pPr>
            <a:endParaRPr lang="en-US" sz="1200" dirty="0"/>
          </a:p>
          <a:p>
            <a:pPr marL="0" indent="0">
              <a:buNone/>
            </a:pPr>
            <a:r>
              <a:rPr lang="en-US" sz="1200" dirty="0"/>
              <a:t>The commission has been reviewing various options that would help to facilitate the border crossing process through the implementation of an integrated database of riders where riders are able to register and upload their details. This would be used by FIM – A leisure and touring representatives in each country to assist transiting riders with immigration and border crossing challenges.</a:t>
            </a:r>
          </a:p>
          <a:p>
            <a:pPr marL="0" indent="0">
              <a:buNone/>
            </a:pPr>
            <a:endParaRPr lang="en-US" sz="1200" dirty="0"/>
          </a:p>
          <a:p>
            <a:pPr marL="0" indent="0">
              <a:buNone/>
            </a:pPr>
            <a:r>
              <a:rPr lang="en-US" sz="1600" b="1" u="sng" dirty="0"/>
              <a:t>Road Safety </a:t>
            </a:r>
          </a:p>
          <a:p>
            <a:pPr marL="0" indent="0">
              <a:buNone/>
            </a:pPr>
            <a:endParaRPr lang="en-US" sz="1100" dirty="0"/>
          </a:p>
          <a:p>
            <a:pPr marL="0" indent="0">
              <a:buNone/>
            </a:pPr>
            <a:r>
              <a:rPr lang="en-US" sz="1200" dirty="0"/>
              <a:t>There is one key issue that continues to mar the progress of leisure touring on the continent which is road safety. </a:t>
            </a:r>
          </a:p>
          <a:p>
            <a:pPr marL="0" indent="0">
              <a:buNone/>
            </a:pPr>
            <a:r>
              <a:rPr lang="en-US" sz="1200" dirty="0"/>
              <a:t>Several of the events mentioned above have experience fatalities and only just this past week the medical commission lost one of its valued members to a motorcycle accident in Uganda. </a:t>
            </a:r>
          </a:p>
          <a:p>
            <a:pPr marL="0" indent="0">
              <a:buNone/>
            </a:pPr>
            <a:r>
              <a:rPr lang="en-US" sz="1200" dirty="0"/>
              <a:t>The road safety agenda is one that the commission needs to take up with some more focus and aggression and with a unified approach that will have impact across all the FMN’s. This was a key topic of discussion at the just concluded BS chairman’s meeting with the medical commission agreeing to work together with the leisure touring to address this concern. </a:t>
            </a:r>
          </a:p>
          <a:p>
            <a:pPr marL="0" indent="0">
              <a:buNone/>
            </a:pPr>
            <a:r>
              <a:rPr lang="en-US" sz="1200" dirty="0"/>
              <a:t>South African representative </a:t>
            </a:r>
            <a:r>
              <a:rPr lang="en-US" sz="1200" dirty="0" err="1"/>
              <a:t>Maboku</a:t>
            </a:r>
            <a:r>
              <a:rPr lang="en-US" sz="1200" dirty="0"/>
              <a:t> launched his 1UP passenger (pillions)  safety campaign in in July aimed at primarily ladies who most time are the pillions with a call to wearing proper safety attire at all times (copy of pledge below). </a:t>
            </a:r>
          </a:p>
          <a:p>
            <a:pPr marL="0" indent="0">
              <a:buNone/>
            </a:pPr>
            <a:endParaRPr lang="en-US" sz="1400" dirty="0"/>
          </a:p>
          <a:p>
            <a:pPr marL="800100" lvl="1" indent="-342900">
              <a:buFont typeface="+mj-lt"/>
              <a:buAutoNum type="alphaLcParenR"/>
            </a:pPr>
            <a:endParaRPr lang="en-US" sz="1300" dirty="0"/>
          </a:p>
          <a:p>
            <a:pPr marL="0" lvl="0" indent="0">
              <a:buNone/>
            </a:pPr>
            <a:endParaRPr lang="en-US" sz="1200" dirty="0"/>
          </a:p>
          <a:p>
            <a:pPr marL="0" lvl="0" indent="0">
              <a:buNone/>
            </a:pPr>
            <a:endParaRPr lang="en-US" sz="1200" dirty="0"/>
          </a:p>
          <a:p>
            <a:pPr marL="0" lvl="0" indent="0">
              <a:buNone/>
            </a:pPr>
            <a:endParaRPr lang="en-US" sz="1200" dirty="0"/>
          </a:p>
          <a:p>
            <a:pPr marL="0" lvl="0" indent="0">
              <a:buNone/>
            </a:pPr>
            <a:endParaRPr lang="en-US" sz="1200" dirty="0"/>
          </a:p>
          <a:p>
            <a:pPr marL="0" lvl="0" indent="0">
              <a:buNone/>
            </a:pPr>
            <a:endParaRPr lang="en-US" sz="1200" dirty="0"/>
          </a:p>
          <a:p>
            <a:pPr marL="800100" lvl="1" indent="-342900">
              <a:buFont typeface="+mj-lt"/>
              <a:buAutoNum type="alphaLcParenR"/>
            </a:pPr>
            <a:endParaRPr lang="en-US" sz="1300" dirty="0"/>
          </a:p>
          <a:p>
            <a:pPr marL="0" indent="0">
              <a:buNone/>
            </a:pPr>
            <a:endParaRPr lang="en-US" sz="1200" dirty="0"/>
          </a:p>
        </p:txBody>
      </p:sp>
      <p:sp>
        <p:nvSpPr>
          <p:cNvPr id="4" name="Rectangle 3">
            <a:extLst>
              <a:ext uri="{FF2B5EF4-FFF2-40B4-BE49-F238E27FC236}">
                <a16:creationId xmlns:a16="http://schemas.microsoft.com/office/drawing/2014/main" id="{208CB3D5-3FFF-07C6-C50B-5401A4D347F2}"/>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7937F149-CEE6-C8F8-EA65-9DD32F0E1631}"/>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871CC9EE-6755-8B7E-B13F-73D20228C7DB}"/>
              </a:ext>
            </a:extLst>
          </p:cNvPr>
          <p:cNvPicPr>
            <a:picLocks noChangeAspect="1"/>
          </p:cNvPicPr>
          <p:nvPr/>
        </p:nvPicPr>
        <p:blipFill>
          <a:blip r:embed="rId2"/>
          <a:stretch>
            <a:fillRect/>
          </a:stretch>
        </p:blipFill>
        <p:spPr>
          <a:xfrm>
            <a:off x="8137990" y="6233860"/>
            <a:ext cx="635170" cy="333878"/>
          </a:xfrm>
          <a:prstGeom prst="rect">
            <a:avLst/>
          </a:prstGeom>
        </p:spPr>
      </p:pic>
    </p:spTree>
    <p:extLst>
      <p:ext uri="{BB962C8B-B14F-4D97-AF65-F5344CB8AC3E}">
        <p14:creationId xmlns:p14="http://schemas.microsoft.com/office/powerpoint/2010/main" val="4016119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4BFE4-BECC-492A-2B1F-CBDE174363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C1F3F-53AC-9C19-9BD6-98475DCD3B78}"/>
              </a:ext>
            </a:extLst>
          </p:cNvPr>
          <p:cNvSpPr>
            <a:spLocks noGrp="1"/>
          </p:cNvSpPr>
          <p:nvPr>
            <p:ph idx="1"/>
          </p:nvPr>
        </p:nvSpPr>
        <p:spPr>
          <a:xfrm>
            <a:off x="457200" y="294956"/>
            <a:ext cx="8229600" cy="5938904"/>
          </a:xfrm>
        </p:spPr>
        <p:txBody>
          <a:bodyPr>
            <a:normAutofit/>
          </a:bodyPr>
          <a:lstStyle/>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Rider safety concerns remain a key priority with increased deaths reported especially in Uganda.  There needs to be a clear continental strategy to address rider education as part of the 2025/26 agenda for the commission. </a:t>
            </a:r>
          </a:p>
          <a:p>
            <a:pPr marL="0" indent="0">
              <a:buNone/>
            </a:pPr>
            <a:r>
              <a:rPr lang="en-US" sz="1200" dirty="0"/>
              <a:t>In Kenya, the Rising Stars Africa  (RSA) </a:t>
            </a:r>
            <a:r>
              <a:rPr lang="en-US" sz="1200" dirty="0" err="1"/>
              <a:t>programme</a:t>
            </a:r>
            <a:r>
              <a:rPr lang="en-US" sz="1200" dirty="0"/>
              <a:t>  aimed at educating and equipping Boda </a:t>
            </a:r>
            <a:r>
              <a:rPr lang="en-US" sz="1200" dirty="0" err="1"/>
              <a:t>Boda</a:t>
            </a:r>
            <a:r>
              <a:rPr lang="en-US" sz="1200" dirty="0"/>
              <a:t> riders in Kenya was successfully launched in Mombasa county in January 2025 with a record attendance of boda </a:t>
            </a:r>
            <a:r>
              <a:rPr lang="en-US" sz="1200" dirty="0" err="1"/>
              <a:t>boda</a:t>
            </a:r>
            <a:r>
              <a:rPr lang="en-US" sz="1200" dirty="0"/>
              <a:t> riders participating in the </a:t>
            </a:r>
            <a:r>
              <a:rPr lang="en-US" sz="1200" dirty="0" err="1"/>
              <a:t>programme</a:t>
            </a:r>
            <a:r>
              <a:rPr lang="en-US" sz="1200" dirty="0"/>
              <a:t> </a:t>
            </a:r>
          </a:p>
          <a:p>
            <a:pPr marL="0" indent="0">
              <a:buNone/>
            </a:pPr>
            <a:r>
              <a:rPr lang="en-US" sz="1200" dirty="0"/>
              <a:t>co-presented by the National Police and National Transport Safety Authority (NTSA).</a:t>
            </a:r>
          </a:p>
        </p:txBody>
      </p:sp>
      <p:sp>
        <p:nvSpPr>
          <p:cNvPr id="4" name="Rectangle 3">
            <a:extLst>
              <a:ext uri="{FF2B5EF4-FFF2-40B4-BE49-F238E27FC236}">
                <a16:creationId xmlns:a16="http://schemas.microsoft.com/office/drawing/2014/main" id="{A326080C-22C3-8693-4544-7ACB22411DAB}"/>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C2E60EF8-1424-B121-80E8-0698FC810E4F}"/>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2FC61AB9-6964-D30C-9741-C50D5746EC33}"/>
              </a:ext>
            </a:extLst>
          </p:cNvPr>
          <p:cNvPicPr>
            <a:picLocks noChangeAspect="1"/>
          </p:cNvPicPr>
          <p:nvPr/>
        </p:nvPicPr>
        <p:blipFill>
          <a:blip r:embed="rId2"/>
          <a:stretch>
            <a:fillRect/>
          </a:stretch>
        </p:blipFill>
        <p:spPr>
          <a:xfrm>
            <a:off x="8137990" y="6233860"/>
            <a:ext cx="635170" cy="333878"/>
          </a:xfrm>
          <a:prstGeom prst="rect">
            <a:avLst/>
          </a:prstGeom>
        </p:spPr>
      </p:pic>
      <p:sp>
        <p:nvSpPr>
          <p:cNvPr id="8" name="Content Placeholder 2">
            <a:extLst>
              <a:ext uri="{FF2B5EF4-FFF2-40B4-BE49-F238E27FC236}">
                <a16:creationId xmlns:a16="http://schemas.microsoft.com/office/drawing/2014/main" id="{85EB4D7E-9724-7E24-50BF-05E76806EE26}"/>
              </a:ext>
            </a:extLst>
          </p:cNvPr>
          <p:cNvSpPr txBox="1">
            <a:spLocks/>
          </p:cNvSpPr>
          <p:nvPr/>
        </p:nvSpPr>
        <p:spPr>
          <a:xfrm>
            <a:off x="4328608" y="547640"/>
            <a:ext cx="4201201" cy="37907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t>🏍️ RIDING 2UP? MAKE IT SAFE. MAKE IT COUNT.</a:t>
            </a:r>
          </a:p>
          <a:p>
            <a:pPr marL="0" indent="0">
              <a:buNone/>
            </a:pPr>
            <a:endParaRPr lang="en-US" sz="1200" dirty="0"/>
          </a:p>
          <a:p>
            <a:pPr marL="0" indent="0">
              <a:buNone/>
            </a:pPr>
            <a:r>
              <a:rPr lang="en-US" sz="1200" dirty="0"/>
              <a:t>Carrying a pillion passenger is more than just an extra seat, it's an extra responsibility. The Biker Safety Pledge is a commitment to ride smart, geared up, and within your limits.</a:t>
            </a:r>
          </a:p>
          <a:p>
            <a:pPr marL="0" indent="0">
              <a:buNone/>
            </a:pPr>
            <a:endParaRPr lang="en-US" sz="1200" dirty="0"/>
          </a:p>
          <a:p>
            <a:pPr marL="0" indent="0">
              <a:buNone/>
            </a:pPr>
            <a:r>
              <a:rPr lang="en-US" sz="1200" dirty="0"/>
              <a:t>✅ No riding under the influence</a:t>
            </a:r>
          </a:p>
          <a:p>
            <a:pPr marL="0" indent="0">
              <a:buNone/>
            </a:pPr>
            <a:endParaRPr lang="en-US" sz="1200" dirty="0"/>
          </a:p>
          <a:p>
            <a:pPr marL="0" indent="0">
              <a:buNone/>
            </a:pPr>
            <a:r>
              <a:rPr lang="en-US" sz="1200" dirty="0"/>
              <a:t>✅ Proper gear for you and your pillion</a:t>
            </a:r>
          </a:p>
          <a:p>
            <a:pPr marL="0" indent="0">
              <a:buNone/>
            </a:pPr>
            <a:endParaRPr lang="en-US" sz="1200" dirty="0"/>
          </a:p>
          <a:p>
            <a:pPr marL="0" indent="0">
              <a:buNone/>
            </a:pPr>
            <a:r>
              <a:rPr lang="en-US" sz="1200" dirty="0"/>
              <a:t>✅ Know your limits, follow the rules, ride responsibly</a:t>
            </a:r>
          </a:p>
          <a:p>
            <a:pPr marL="0" indent="0">
              <a:buNone/>
            </a:pPr>
            <a:endParaRPr lang="en-US" sz="1200" dirty="0"/>
          </a:p>
          <a:p>
            <a:pPr marL="0" indent="0">
              <a:buNone/>
            </a:pPr>
            <a:r>
              <a:rPr lang="en-US" sz="1200" dirty="0"/>
              <a:t>👉 Take the pledge and read the full safety checklist here: [Fima Website Link] #RideRightRideSafe #2UP #PillionSafety #BikersPledge #MSASafety #FIMAfrica #BikeLife</a:t>
            </a:r>
          </a:p>
        </p:txBody>
      </p:sp>
      <p:pic>
        <p:nvPicPr>
          <p:cNvPr id="2" name="Picture 1" descr="A black and white logo with a person wearing a white helmet&#10;&#10;AI-generated content may be incorrect.">
            <a:extLst>
              <a:ext uri="{FF2B5EF4-FFF2-40B4-BE49-F238E27FC236}">
                <a16:creationId xmlns:a16="http://schemas.microsoft.com/office/drawing/2014/main" id="{5E60C663-8CE4-1758-CDB5-C7E284DC47DB}"/>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14191" y="547640"/>
            <a:ext cx="3557426" cy="3557426"/>
          </a:xfrm>
          <a:prstGeom prst="rect">
            <a:avLst/>
          </a:prstGeom>
          <a:noFill/>
          <a:ln>
            <a:noFill/>
          </a:ln>
        </p:spPr>
      </p:pic>
    </p:spTree>
    <p:extLst>
      <p:ext uri="{BB962C8B-B14F-4D97-AF65-F5344CB8AC3E}">
        <p14:creationId xmlns:p14="http://schemas.microsoft.com/office/powerpoint/2010/main" val="275235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B4C4A6-DCA2-E3E9-8072-35B4F5009501}"/>
              </a:ext>
            </a:extLst>
          </p:cNvPr>
          <p:cNvSpPr/>
          <p:nvPr/>
        </p:nvSpPr>
        <p:spPr>
          <a:xfrm>
            <a:off x="86360" y="91439"/>
            <a:ext cx="895096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6" name="Footer Placeholder 5">
            <a:extLst>
              <a:ext uri="{FF2B5EF4-FFF2-40B4-BE49-F238E27FC236}">
                <a16:creationId xmlns:a16="http://schemas.microsoft.com/office/drawing/2014/main" id="{596BD28A-F879-919D-F931-929100DA262C}"/>
              </a:ext>
            </a:extLst>
          </p:cNvPr>
          <p:cNvSpPr>
            <a:spLocks noGrp="1"/>
          </p:cNvSpPr>
          <p:nvPr>
            <p:ph type="ftr" sz="quarter" idx="11"/>
          </p:nvPr>
        </p:nvSpPr>
        <p:spPr>
          <a:xfrm>
            <a:off x="5984240" y="6218079"/>
            <a:ext cx="2895600" cy="365125"/>
          </a:xfrm>
        </p:spPr>
        <p:txBody>
          <a:bodyPr/>
          <a:lstStyle/>
          <a:p>
            <a:endParaRPr lang="en-US" dirty="0"/>
          </a:p>
        </p:txBody>
      </p:sp>
      <p:pic>
        <p:nvPicPr>
          <p:cNvPr id="7" name="Picture 6">
            <a:extLst>
              <a:ext uri="{FF2B5EF4-FFF2-40B4-BE49-F238E27FC236}">
                <a16:creationId xmlns:a16="http://schemas.microsoft.com/office/drawing/2014/main" id="{85542916-A00B-9069-21DB-24C5460E3C9E}"/>
              </a:ext>
            </a:extLst>
          </p:cNvPr>
          <p:cNvPicPr>
            <a:picLocks noChangeAspect="1"/>
          </p:cNvPicPr>
          <p:nvPr/>
        </p:nvPicPr>
        <p:blipFill>
          <a:blip r:embed="rId2"/>
          <a:stretch>
            <a:fillRect/>
          </a:stretch>
        </p:blipFill>
        <p:spPr>
          <a:xfrm>
            <a:off x="8183710" y="6249326"/>
            <a:ext cx="635170" cy="333878"/>
          </a:xfrm>
          <a:prstGeom prst="rect">
            <a:avLst/>
          </a:prstGeom>
        </p:spPr>
      </p:pic>
      <p:pic>
        <p:nvPicPr>
          <p:cNvPr id="2" name="Picture 1" descr="A group of people in yellow vests&#10;&#10;AI-generated content may be incorrect.">
            <a:extLst>
              <a:ext uri="{FF2B5EF4-FFF2-40B4-BE49-F238E27FC236}">
                <a16:creationId xmlns:a16="http://schemas.microsoft.com/office/drawing/2014/main" id="{637D5E22-4C33-2112-0977-9C2362CDE048}"/>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148469" y="524285"/>
            <a:ext cx="3848100" cy="2565400"/>
          </a:xfrm>
          <a:prstGeom prst="rect">
            <a:avLst/>
          </a:prstGeom>
          <a:noFill/>
          <a:ln>
            <a:noFill/>
          </a:ln>
        </p:spPr>
      </p:pic>
      <p:pic>
        <p:nvPicPr>
          <p:cNvPr id="8" name="Picture 7" descr="A group of men in reflective vests standing next to a motorcycle&#10;&#10;AI-generated content may be incorrect.">
            <a:extLst>
              <a:ext uri="{FF2B5EF4-FFF2-40B4-BE49-F238E27FC236}">
                <a16:creationId xmlns:a16="http://schemas.microsoft.com/office/drawing/2014/main" id="{E6798F45-ACA7-3AC1-1017-50D5CCAC7136}"/>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901107" y="524286"/>
            <a:ext cx="3130550" cy="5565140"/>
          </a:xfrm>
          <a:prstGeom prst="rect">
            <a:avLst/>
          </a:prstGeom>
          <a:noFill/>
          <a:ln>
            <a:noFill/>
          </a:ln>
        </p:spPr>
      </p:pic>
      <p:pic>
        <p:nvPicPr>
          <p:cNvPr id="9" name="Picture 8" descr="A large group of motorcycles parked in front of a building&#10;&#10;AI-generated content may be incorrect.">
            <a:extLst>
              <a:ext uri="{FF2B5EF4-FFF2-40B4-BE49-F238E27FC236}">
                <a16:creationId xmlns:a16="http://schemas.microsoft.com/office/drawing/2014/main" id="{A89E046E-17D7-85CA-F363-073CBB6F6E18}"/>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4148469" y="3206082"/>
            <a:ext cx="3860800" cy="2895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E880-B108-1737-137A-16044CF503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9FE1C-09B0-A47B-B72C-8D8015F9523A}"/>
              </a:ext>
            </a:extLst>
          </p:cNvPr>
          <p:cNvSpPr>
            <a:spLocks noGrp="1"/>
          </p:cNvSpPr>
          <p:nvPr>
            <p:ph idx="1"/>
          </p:nvPr>
        </p:nvSpPr>
        <p:spPr>
          <a:xfrm>
            <a:off x="457200" y="294956"/>
            <a:ext cx="8229600" cy="5938904"/>
          </a:xfrm>
        </p:spPr>
        <p:txBody>
          <a:bodyPr>
            <a:normAutofit fontScale="25000" lnSpcReduction="20000"/>
          </a:bodyPr>
          <a:lstStyle/>
          <a:p>
            <a:pPr marL="0" indent="0">
              <a:buNone/>
            </a:pPr>
            <a:r>
              <a:rPr lang="en-US" sz="4800" dirty="0"/>
              <a:t>This October from the 25th to 28th, the road safety and empowerment project continued in Kiambu county at Thika Stadium. Please see below as sample of the closing day </a:t>
            </a:r>
            <a:r>
              <a:rPr lang="en-US" sz="4800" dirty="0" err="1"/>
              <a:t>programme</a:t>
            </a:r>
            <a:r>
              <a:rPr lang="en-US" sz="4800" dirty="0"/>
              <a:t>:</a:t>
            </a:r>
          </a:p>
          <a:p>
            <a:pPr marL="0" indent="0">
              <a:buNone/>
            </a:pPr>
            <a:endParaRPr lang="en-US" sz="4800" dirty="0"/>
          </a:p>
          <a:p>
            <a:pPr marL="0" indent="0" algn="ctr">
              <a:buNone/>
            </a:pPr>
            <a:r>
              <a:rPr lang="en-US" sz="4800" dirty="0"/>
              <a:t>RISING STARS AFRICA BODA - ROAD SAFETY AND EMPOWERMENT PROJECT KIAMBU COUNTY - COHORT: 001 / 2025 PROGRAM OF ACTIVITIES FOR 25th, 27th &amp; 28th OCTOBER 2025 AT C.I.T.C TECHNICAL AND BUSINESS COLLEGE, MAKONGENI - THIKA DAY 3</a:t>
            </a:r>
          </a:p>
          <a:p>
            <a:pPr marL="0" indent="0" algn="ctr">
              <a:buNone/>
            </a:pPr>
            <a:r>
              <a:rPr lang="en-US" sz="4800" dirty="0"/>
              <a:t>Tuesday:  0900 - 0930 Confirmation of Attendance RSA APP t SA, NPS,</a:t>
            </a:r>
          </a:p>
          <a:p>
            <a:pPr marL="0" indent="0" algn="ctr">
              <a:buNone/>
            </a:pPr>
            <a:r>
              <a:rPr lang="en-US" sz="4800" dirty="0"/>
              <a:t>0930 - 1030 Rotation 9 –Lower Limb </a:t>
            </a:r>
            <a:r>
              <a:rPr lang="en-US" sz="4800" dirty="0" err="1"/>
              <a:t>Immobilisation</a:t>
            </a:r>
            <a:r>
              <a:rPr lang="en-US" sz="4800" dirty="0"/>
              <a:t> and Patient Transportation</a:t>
            </a:r>
          </a:p>
          <a:p>
            <a:pPr marL="0" indent="0" algn="ctr">
              <a:buNone/>
            </a:pPr>
            <a:r>
              <a:rPr lang="en-US" sz="4800" dirty="0"/>
              <a:t>1030- 1130 Emerging trends in the boda </a:t>
            </a:r>
            <a:r>
              <a:rPr lang="en-US" sz="4800" dirty="0" err="1"/>
              <a:t>boda</a:t>
            </a:r>
            <a:r>
              <a:rPr lang="en-US" sz="4800" dirty="0"/>
              <a:t> sector </a:t>
            </a:r>
          </a:p>
          <a:p>
            <a:pPr marL="0" indent="0" algn="ctr">
              <a:buNone/>
            </a:pPr>
            <a:r>
              <a:rPr lang="en-US" sz="4800" dirty="0"/>
              <a:t>1130-1230 Group Empowerment with the Network BDN, RSA APP </a:t>
            </a:r>
          </a:p>
          <a:p>
            <a:pPr marL="0" indent="0" algn="ctr">
              <a:buNone/>
            </a:pPr>
            <a:r>
              <a:rPr lang="en-US" sz="4800" dirty="0"/>
              <a:t>1230 - 1330 Sponsor 1 time SPIRO AFRICA </a:t>
            </a:r>
          </a:p>
          <a:p>
            <a:pPr marL="0" indent="0" algn="ctr">
              <a:buNone/>
            </a:pPr>
            <a:r>
              <a:rPr lang="en-US" sz="4800" dirty="0"/>
              <a:t>1330 - 1400</a:t>
            </a:r>
          </a:p>
          <a:p>
            <a:pPr marL="0" indent="0" algn="ctr">
              <a:buNone/>
            </a:pPr>
            <a:r>
              <a:rPr lang="en-US" sz="4800" dirty="0"/>
              <a:t>LUNCH BREAK FOLLOWED BY GRADUATION CEREMONY </a:t>
            </a:r>
          </a:p>
          <a:p>
            <a:pPr marL="0" indent="0" algn="ctr">
              <a:buNone/>
            </a:pPr>
            <a:r>
              <a:rPr lang="en-US" sz="4800" dirty="0"/>
              <a:t>Sponsors : JUBILEE INSURANCE, KENYA COMMERCIAL BANK,SPIRO,WATU SACCO, CCBA Group, NTSA, National Police Service , KIAMBU COUNTY, BLADEDOC FOUNDATION, EMKF, SSK, POCUS CARE AFRICA</a:t>
            </a:r>
          </a:p>
          <a:p>
            <a:pPr marL="0" indent="0" algn="ctr">
              <a:buNone/>
            </a:pPr>
            <a:r>
              <a:rPr lang="en-US" sz="4800" dirty="0"/>
              <a:t>This nationwide initiative will see RSA conducting similar </a:t>
            </a:r>
            <a:r>
              <a:rPr lang="en-US" sz="4800" dirty="0" err="1"/>
              <a:t>programmes</a:t>
            </a:r>
            <a:r>
              <a:rPr lang="en-US" sz="4800" dirty="0"/>
              <a:t> in all 47 counties of Kenya over the course of the next few years with the aiming of curbing boda </a:t>
            </a:r>
            <a:r>
              <a:rPr lang="en-US" sz="4800" dirty="0" err="1"/>
              <a:t>boda</a:t>
            </a:r>
            <a:r>
              <a:rPr lang="en-US" sz="4800" dirty="0"/>
              <a:t> related injuries and deaths</a:t>
            </a:r>
          </a:p>
          <a:p>
            <a:pPr marL="0" indent="0">
              <a:buNone/>
            </a:pPr>
            <a:r>
              <a:rPr lang="en-US" sz="4800" dirty="0"/>
              <a:t> </a:t>
            </a:r>
          </a:p>
          <a:p>
            <a:pPr marL="0" indent="0">
              <a:buNone/>
            </a:pPr>
            <a:r>
              <a:rPr lang="en-US" sz="6400" b="1" u="sng" dirty="0"/>
              <a:t>FIM/FIM- A Supported Events</a:t>
            </a:r>
          </a:p>
          <a:p>
            <a:pPr marL="0" indent="0">
              <a:buNone/>
            </a:pPr>
            <a:endParaRPr lang="en-US" sz="6400" dirty="0"/>
          </a:p>
          <a:p>
            <a:pPr marL="0" indent="0">
              <a:buNone/>
            </a:pPr>
            <a:r>
              <a:rPr lang="en-US" sz="4800" dirty="0"/>
              <a:t>Much of the recent discussion has been around establishing a FIM Africa Rally aimed at promoting leisure touring and Safety across Africa with the first destination being Tshwane as the host city. </a:t>
            </a:r>
          </a:p>
          <a:p>
            <a:pPr marL="0" indent="0">
              <a:buNone/>
            </a:pPr>
            <a:endParaRPr lang="en-US" sz="4800" dirty="0"/>
          </a:p>
          <a:p>
            <a:pPr marL="0" indent="0">
              <a:buNone/>
            </a:pPr>
            <a:r>
              <a:rPr lang="en-US" sz="5600" b="1" i="1" dirty="0"/>
              <a:t>Event Proposal:</a:t>
            </a:r>
          </a:p>
          <a:p>
            <a:pPr marL="0" indent="0">
              <a:buNone/>
            </a:pPr>
            <a:endParaRPr lang="en-US" sz="5600" dirty="0"/>
          </a:p>
          <a:p>
            <a:pPr marL="0" indent="0">
              <a:buNone/>
            </a:pPr>
            <a:r>
              <a:rPr lang="en-US" sz="4800" dirty="0"/>
              <a:t>The </a:t>
            </a:r>
            <a:r>
              <a:rPr lang="en-US" sz="4800" b="1" dirty="0"/>
              <a:t>FIM Africa Rally &amp; Carnival – Church Square</a:t>
            </a:r>
            <a:r>
              <a:rPr lang="en-US" sz="4800" dirty="0"/>
              <a:t> is a four‑day, city‑</a:t>
            </a:r>
            <a:r>
              <a:rPr lang="en-US" sz="4800" dirty="0" err="1"/>
              <a:t>centre</a:t>
            </a:r>
            <a:r>
              <a:rPr lang="en-US" sz="4800" dirty="0"/>
              <a:t> destination event designed to </a:t>
            </a:r>
            <a:r>
              <a:rPr lang="en-US" sz="4800" b="1" dirty="0" err="1"/>
              <a:t>revitalise</a:t>
            </a:r>
            <a:r>
              <a:rPr lang="en-US" sz="4800" b="1" dirty="0"/>
              <a:t> Pretoria CBD</a:t>
            </a:r>
            <a:r>
              <a:rPr lang="en-US" sz="4800" dirty="0"/>
              <a:t>, showcase Tshwane’s heritage, and grow </a:t>
            </a:r>
            <a:r>
              <a:rPr lang="en-US" sz="4800" b="1" dirty="0"/>
              <a:t>safe leisure motorcycling</a:t>
            </a:r>
            <a:r>
              <a:rPr lang="en-US" sz="4800" dirty="0"/>
              <a:t> across Africa under </a:t>
            </a:r>
            <a:r>
              <a:rPr lang="en-US" sz="4800" b="1" dirty="0"/>
              <a:t>FIM Touring (CTL) codes</a:t>
            </a:r>
            <a:r>
              <a:rPr lang="en-US" sz="4800" dirty="0"/>
              <a:t>. The event blends:</a:t>
            </a:r>
          </a:p>
          <a:p>
            <a:pPr lvl="1">
              <a:buFont typeface="Arial" panose="020B0604020202020204" pitchFamily="34" charset="0"/>
              <a:buChar char="•"/>
            </a:pPr>
            <a:r>
              <a:rPr lang="en-US" sz="4800" b="1" dirty="0"/>
              <a:t>Touring &amp; safety workshops</a:t>
            </a:r>
            <a:r>
              <a:rPr lang="en-US" sz="4800" dirty="0"/>
              <a:t>,</a:t>
            </a:r>
          </a:p>
          <a:p>
            <a:pPr lvl="1">
              <a:buFont typeface="Arial" panose="020B0604020202020204" pitchFamily="34" charset="0"/>
              <a:buChar char="•"/>
            </a:pPr>
            <a:r>
              <a:rPr lang="en-US" sz="4800" b="1" dirty="0"/>
              <a:t>Parade and show runs</a:t>
            </a:r>
            <a:r>
              <a:rPr lang="en-US" sz="4800" dirty="0"/>
              <a:t> (city loop),</a:t>
            </a:r>
          </a:p>
          <a:p>
            <a:pPr lvl="1">
              <a:buFont typeface="Arial" panose="020B0604020202020204" pitchFamily="34" charset="0"/>
              <a:buChar char="•"/>
            </a:pPr>
            <a:r>
              <a:rPr lang="en-US" sz="4800" b="1" dirty="0"/>
              <a:t>Vendor village &amp; manufacturer expo</a:t>
            </a:r>
            <a:r>
              <a:rPr lang="en-US" sz="4800" dirty="0"/>
              <a:t> along the </a:t>
            </a:r>
            <a:r>
              <a:rPr lang="en-US" sz="4800" b="1" dirty="0"/>
              <a:t>Church Square street‑walk</a:t>
            </a:r>
            <a:r>
              <a:rPr lang="en-US" sz="4800" dirty="0"/>
              <a:t> (Helen Joseph St) between </a:t>
            </a:r>
            <a:r>
              <a:rPr lang="en-US" sz="4800" b="1" dirty="0"/>
              <a:t>Thabo </a:t>
            </a:r>
            <a:r>
              <a:rPr lang="en-US" sz="4800" b="1" dirty="0" err="1"/>
              <a:t>Sehume</a:t>
            </a:r>
            <a:r>
              <a:rPr lang="en-US" sz="4800" b="1" dirty="0"/>
              <a:t> (Andries)</a:t>
            </a:r>
            <a:r>
              <a:rPr lang="en-US" sz="4800" dirty="0"/>
              <a:t> and </a:t>
            </a:r>
            <a:r>
              <a:rPr lang="en-US" sz="4800" b="1" dirty="0"/>
              <a:t>Bosman</a:t>
            </a:r>
            <a:r>
              <a:rPr lang="en-US" sz="4800" dirty="0"/>
              <a:t>,</a:t>
            </a:r>
          </a:p>
          <a:p>
            <a:pPr lvl="1">
              <a:buFont typeface="Arial" panose="020B0604020202020204" pitchFamily="34" charset="0"/>
              <a:buChar char="•"/>
            </a:pPr>
            <a:r>
              <a:rPr lang="en-US" sz="4800" b="1" dirty="0"/>
              <a:t>Music &amp; cultural programming</a:t>
            </a:r>
            <a:r>
              <a:rPr lang="en-US" sz="4800" dirty="0"/>
              <a:t>, and</a:t>
            </a:r>
          </a:p>
          <a:p>
            <a:pPr lvl="1">
              <a:buFont typeface="Arial" panose="020B0604020202020204" pitchFamily="34" charset="0"/>
              <a:buChar char="•"/>
            </a:pPr>
            <a:r>
              <a:rPr lang="en-US" sz="4800" b="1" dirty="0"/>
              <a:t>Guided tourism experiences</a:t>
            </a:r>
            <a:r>
              <a:rPr lang="en-US" sz="4800" dirty="0"/>
              <a:t> (Union Buildings, heritage museums, inner‑city walking tours, Cullinan and </a:t>
            </a:r>
            <a:r>
              <a:rPr lang="en-US" sz="4800" dirty="0" err="1"/>
              <a:t>Dinokeng</a:t>
            </a:r>
            <a:r>
              <a:rPr lang="en-US" sz="4800" dirty="0"/>
              <a:t>).</a:t>
            </a:r>
          </a:p>
          <a:p>
            <a:pPr lvl="1">
              <a:buFont typeface="Arial" panose="020B0604020202020204" pitchFamily="34" charset="0"/>
              <a:buChar char="•"/>
            </a:pPr>
            <a:endParaRPr lang="en-US" sz="4800" dirty="0"/>
          </a:p>
          <a:p>
            <a:pPr lvl="1">
              <a:buFont typeface="Arial" panose="020B0604020202020204" pitchFamily="34" charset="0"/>
              <a:buChar char="•"/>
            </a:pPr>
            <a:endParaRPr lang="en-US" sz="4800" dirty="0"/>
          </a:p>
        </p:txBody>
      </p:sp>
      <p:sp>
        <p:nvSpPr>
          <p:cNvPr id="4" name="Rectangle 3">
            <a:extLst>
              <a:ext uri="{FF2B5EF4-FFF2-40B4-BE49-F238E27FC236}">
                <a16:creationId xmlns:a16="http://schemas.microsoft.com/office/drawing/2014/main" id="{DDA8A847-F408-A711-0BAF-0AB92704ADEB}"/>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901491D2-4204-E36E-C8EE-9878CE40F9B4}"/>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57B2ED1D-5F7B-CA0E-220B-E57906B3E6C1}"/>
              </a:ext>
            </a:extLst>
          </p:cNvPr>
          <p:cNvPicPr>
            <a:picLocks noChangeAspect="1"/>
          </p:cNvPicPr>
          <p:nvPr/>
        </p:nvPicPr>
        <p:blipFill>
          <a:blip r:embed="rId2"/>
          <a:stretch>
            <a:fillRect/>
          </a:stretch>
        </p:blipFill>
        <p:spPr>
          <a:xfrm>
            <a:off x="8137990" y="6233860"/>
            <a:ext cx="635170" cy="333878"/>
          </a:xfrm>
          <a:prstGeom prst="rect">
            <a:avLst/>
          </a:prstGeom>
        </p:spPr>
      </p:pic>
    </p:spTree>
    <p:extLst>
      <p:ext uri="{BB962C8B-B14F-4D97-AF65-F5344CB8AC3E}">
        <p14:creationId xmlns:p14="http://schemas.microsoft.com/office/powerpoint/2010/main" val="340310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36D20-743C-C1B8-EE68-16865E1B92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DB91B2-D200-77EF-9B8E-392F2ED54C0C}"/>
              </a:ext>
            </a:extLst>
          </p:cNvPr>
          <p:cNvSpPr>
            <a:spLocks noGrp="1"/>
          </p:cNvSpPr>
          <p:nvPr>
            <p:ph idx="1"/>
          </p:nvPr>
        </p:nvSpPr>
        <p:spPr>
          <a:xfrm>
            <a:off x="485495" y="1037415"/>
            <a:ext cx="3622099" cy="4788720"/>
          </a:xfrm>
        </p:spPr>
        <p:txBody>
          <a:bodyPr>
            <a:normAutofit/>
          </a:bodyPr>
          <a:lstStyle/>
          <a:p>
            <a:pPr marL="0" lvl="0" indent="0">
              <a:buNone/>
            </a:pPr>
            <a:endParaRPr lang="en-US" sz="1400" b="1" u="sng" dirty="0"/>
          </a:p>
          <a:p>
            <a:pPr lvl="0">
              <a:buAutoNum type="arabicPeriod"/>
            </a:pPr>
            <a:r>
              <a:rPr lang="en-US" sz="1600" b="1" u="sng" dirty="0"/>
              <a:t>FIM Oceania Women’s MX Cup</a:t>
            </a:r>
          </a:p>
          <a:p>
            <a:pPr marL="0" lvl="0" indent="0">
              <a:buNone/>
            </a:pPr>
            <a:r>
              <a:rPr lang="en-US" sz="1400" b="1" u="sng" dirty="0"/>
              <a:t> </a:t>
            </a:r>
            <a:endParaRPr lang="en-US" sz="1400" dirty="0"/>
          </a:p>
          <a:p>
            <a:pPr marL="0" indent="0">
              <a:buNone/>
            </a:pPr>
            <a:r>
              <a:rPr lang="en-US" sz="1200" dirty="0"/>
              <a:t>An earlier report was shared regarding the FIM - Africa women’s team participation in the FIM Oceania Women’s cup in March 2025. </a:t>
            </a:r>
          </a:p>
          <a:p>
            <a:pPr marL="0" indent="0">
              <a:buNone/>
            </a:pPr>
            <a:r>
              <a:rPr lang="en-US" sz="1200" dirty="0"/>
              <a:t> </a:t>
            </a:r>
          </a:p>
          <a:p>
            <a:pPr marL="0" indent="0">
              <a:buNone/>
            </a:pPr>
            <a:r>
              <a:rPr lang="en-US" sz="1200" dirty="0"/>
              <a:t>In summary however: the team of 5 African athletes representing the following nations: </a:t>
            </a:r>
          </a:p>
          <a:p>
            <a:pPr marL="0" indent="0">
              <a:buNone/>
            </a:pPr>
            <a:endParaRPr lang="en-US" sz="1200" dirty="0"/>
          </a:p>
          <a:p>
            <a:pPr lvl="1">
              <a:buFont typeface="Arial" panose="020B0604020202020204" pitchFamily="34" charset="0"/>
              <a:buChar char="•"/>
            </a:pPr>
            <a:r>
              <a:rPr lang="en-US" sz="1200" dirty="0"/>
              <a:t>South Africa - Zoe Botha</a:t>
            </a:r>
          </a:p>
          <a:p>
            <a:pPr lvl="1">
              <a:buFont typeface="Arial" panose="020B0604020202020204" pitchFamily="34" charset="0"/>
              <a:buChar char="•"/>
            </a:pPr>
            <a:r>
              <a:rPr lang="en-US" sz="1200" dirty="0"/>
              <a:t>Kenya - </a:t>
            </a:r>
            <a:r>
              <a:rPr lang="en-US" sz="1200" dirty="0" err="1"/>
              <a:t>Atete</a:t>
            </a:r>
            <a:r>
              <a:rPr lang="en-US" sz="1200" dirty="0"/>
              <a:t> </a:t>
            </a:r>
            <a:r>
              <a:rPr lang="en-US" sz="1200" dirty="0" err="1"/>
              <a:t>Benzinge</a:t>
            </a:r>
            <a:endParaRPr lang="en-US" sz="1200" dirty="0"/>
          </a:p>
          <a:p>
            <a:pPr lvl="1">
              <a:buFont typeface="Arial" panose="020B0604020202020204" pitchFamily="34" charset="0"/>
              <a:buChar char="•"/>
            </a:pPr>
            <a:r>
              <a:rPr lang="en-US" sz="1200" dirty="0"/>
              <a:t>Uganda - Sharifah Katete</a:t>
            </a:r>
          </a:p>
          <a:p>
            <a:pPr lvl="1">
              <a:buFont typeface="Arial" panose="020B0604020202020204" pitchFamily="34" charset="0"/>
              <a:buChar char="•"/>
            </a:pPr>
            <a:r>
              <a:rPr lang="en-US" sz="1200" dirty="0"/>
              <a:t>Namibia - Zoe Waldschmidt </a:t>
            </a:r>
          </a:p>
          <a:p>
            <a:pPr lvl="1">
              <a:buFont typeface="Arial" panose="020B0604020202020204" pitchFamily="34" charset="0"/>
              <a:buChar char="•"/>
            </a:pPr>
            <a:r>
              <a:rPr lang="en-US" sz="1200" dirty="0"/>
              <a:t>Zambia - Leah </a:t>
            </a:r>
            <a:r>
              <a:rPr lang="en-US" sz="1200" dirty="0" err="1"/>
              <a:t>Heygate</a:t>
            </a:r>
            <a:endParaRPr lang="en-US" sz="1200" dirty="0"/>
          </a:p>
          <a:p>
            <a:endParaRPr lang="en-US" sz="1200" dirty="0"/>
          </a:p>
          <a:p>
            <a:endParaRPr lang="en-US" sz="2000" dirty="0"/>
          </a:p>
          <a:p>
            <a:pPr algn="l"/>
            <a:endParaRPr sz="1200" b="0" dirty="0">
              <a:solidFill>
                <a:srgbClr val="000000"/>
              </a:solidFill>
              <a:latin typeface="Calibri"/>
            </a:endParaRPr>
          </a:p>
        </p:txBody>
      </p:sp>
      <p:sp>
        <p:nvSpPr>
          <p:cNvPr id="4" name="Rectangle 3">
            <a:extLst>
              <a:ext uri="{FF2B5EF4-FFF2-40B4-BE49-F238E27FC236}">
                <a16:creationId xmlns:a16="http://schemas.microsoft.com/office/drawing/2014/main" id="{29B59B2D-E7EC-A38A-EDE7-6C64677BF760}"/>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pic>
        <p:nvPicPr>
          <p:cNvPr id="13" name="Picture 12" descr="A group of women in matching outfits&#10;&#10;AI-generated content may be incorrect.">
            <a:extLst>
              <a:ext uri="{FF2B5EF4-FFF2-40B4-BE49-F238E27FC236}">
                <a16:creationId xmlns:a16="http://schemas.microsoft.com/office/drawing/2014/main" id="{18C0DB95-BF97-6DF1-35D6-1065803D762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2854" y="1237823"/>
            <a:ext cx="4344053" cy="4588312"/>
          </a:xfrm>
          <a:prstGeom prst="rect">
            <a:avLst/>
          </a:prstGeom>
          <a:noFill/>
          <a:ln>
            <a:noFill/>
          </a:ln>
        </p:spPr>
      </p:pic>
      <p:sp>
        <p:nvSpPr>
          <p:cNvPr id="9" name="Title 1">
            <a:extLst>
              <a:ext uri="{FF2B5EF4-FFF2-40B4-BE49-F238E27FC236}">
                <a16:creationId xmlns:a16="http://schemas.microsoft.com/office/drawing/2014/main" id="{5345E7A0-E28D-35B4-ECA0-9B073312A768}"/>
              </a:ext>
            </a:extLst>
          </p:cNvPr>
          <p:cNvSpPr>
            <a:spLocks noGrp="1"/>
          </p:cNvSpPr>
          <p:nvPr>
            <p:ph type="title"/>
          </p:nvPr>
        </p:nvSpPr>
        <p:spPr>
          <a:xfrm>
            <a:off x="457200" y="274638"/>
            <a:ext cx="8229600" cy="1143000"/>
          </a:xfrm>
        </p:spPr>
        <p:txBody>
          <a:bodyPr>
            <a:normAutofit/>
          </a:bodyPr>
          <a:lstStyle/>
          <a:p>
            <a:r>
              <a:rPr lang="en-US" sz="2000" b="1" dirty="0">
                <a:solidFill>
                  <a:srgbClr val="000000"/>
                </a:solidFill>
                <a:latin typeface="Calibri"/>
              </a:rPr>
              <a:t>A. WOMEN IN MOTORCYCLING COMMISSION</a:t>
            </a:r>
            <a:br>
              <a:rPr lang="en-US" dirty="0"/>
            </a:br>
            <a:endParaRPr sz="2000" b="1" dirty="0">
              <a:solidFill>
                <a:srgbClr val="000000"/>
              </a:solidFill>
              <a:latin typeface="Calibri"/>
            </a:endParaRPr>
          </a:p>
        </p:txBody>
      </p:sp>
      <p:pic>
        <p:nvPicPr>
          <p:cNvPr id="2" name="Picture 1">
            <a:extLst>
              <a:ext uri="{FF2B5EF4-FFF2-40B4-BE49-F238E27FC236}">
                <a16:creationId xmlns:a16="http://schemas.microsoft.com/office/drawing/2014/main" id="{805D7047-2993-96C6-AE6F-6B869372C16C}"/>
              </a:ext>
            </a:extLst>
          </p:cNvPr>
          <p:cNvPicPr>
            <a:picLocks noChangeAspect="1"/>
          </p:cNvPicPr>
          <p:nvPr/>
        </p:nvPicPr>
        <p:blipFill>
          <a:blip r:embed="rId3"/>
          <a:stretch>
            <a:fillRect/>
          </a:stretch>
        </p:blipFill>
        <p:spPr>
          <a:xfrm>
            <a:off x="8137990" y="6233860"/>
            <a:ext cx="635170" cy="333878"/>
          </a:xfrm>
          <a:prstGeom prst="rect">
            <a:avLst/>
          </a:prstGeom>
        </p:spPr>
      </p:pic>
    </p:spTree>
    <p:extLst>
      <p:ext uri="{BB962C8B-B14F-4D97-AF65-F5344CB8AC3E}">
        <p14:creationId xmlns:p14="http://schemas.microsoft.com/office/powerpoint/2010/main" val="237857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8EA0A-6EE6-828D-1DBE-617B757911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570A57-2E5A-6E35-BC14-DC717C12F1BC}"/>
              </a:ext>
            </a:extLst>
          </p:cNvPr>
          <p:cNvSpPr>
            <a:spLocks noGrp="1"/>
          </p:cNvSpPr>
          <p:nvPr>
            <p:ph idx="1"/>
          </p:nvPr>
        </p:nvSpPr>
        <p:spPr>
          <a:xfrm>
            <a:off x="457200" y="294956"/>
            <a:ext cx="8229600" cy="5938904"/>
          </a:xfrm>
        </p:spPr>
        <p:txBody>
          <a:bodyPr>
            <a:normAutofit/>
          </a:bodyPr>
          <a:lstStyle/>
          <a:p>
            <a:pPr marL="0" indent="0">
              <a:buNone/>
            </a:pPr>
            <a:r>
              <a:rPr lang="en-US" sz="1200" dirty="0"/>
              <a:t>Target participation: </a:t>
            </a:r>
            <a:r>
              <a:rPr lang="en-US" sz="1200" b="1" dirty="0"/>
              <a:t>~5,000 riders</a:t>
            </a:r>
            <a:r>
              <a:rPr lang="en-US" sz="1200" dirty="0"/>
              <a:t> (peak‑day footfall 8k–10k incl. public), with scalable infrastructure for future editions.</a:t>
            </a:r>
          </a:p>
          <a:p>
            <a:pPr marL="0" indent="0">
              <a:buNone/>
            </a:pPr>
            <a:r>
              <a:rPr lang="en-US" sz="1200" dirty="0"/>
              <a:t>Outcomes:</a:t>
            </a:r>
          </a:p>
          <a:p>
            <a:pPr lvl="1">
              <a:buFont typeface="Arial" panose="020B0604020202020204" pitchFamily="34" charset="0"/>
              <a:buChar char="•"/>
            </a:pPr>
            <a:r>
              <a:rPr lang="en-US" sz="1200" dirty="0"/>
              <a:t>Reposition Pretoria inner‑city as a </a:t>
            </a:r>
            <a:r>
              <a:rPr lang="en-US" sz="1200" b="1" dirty="0"/>
              <a:t>safe, vibrant events district</a:t>
            </a:r>
            <a:r>
              <a:rPr lang="en-US" sz="1200" dirty="0"/>
              <a:t>;</a:t>
            </a:r>
          </a:p>
          <a:p>
            <a:pPr lvl="1">
              <a:buFont typeface="Arial" panose="020B0604020202020204" pitchFamily="34" charset="0"/>
              <a:buChar char="•"/>
            </a:pPr>
            <a:r>
              <a:rPr lang="en-US" sz="1200" b="1" dirty="0"/>
              <a:t>Visitor nights &amp; local spend</a:t>
            </a:r>
            <a:r>
              <a:rPr lang="en-US" sz="1200" dirty="0"/>
              <a:t> for CBD hotels, restaurants, traders;</a:t>
            </a:r>
          </a:p>
          <a:p>
            <a:pPr lvl="1">
              <a:buFont typeface="Arial" panose="020B0604020202020204" pitchFamily="34" charset="0"/>
              <a:buChar char="•"/>
            </a:pPr>
            <a:r>
              <a:rPr lang="en-US" sz="1200" b="1" dirty="0"/>
              <a:t>SMME inclusion</a:t>
            </a:r>
            <a:r>
              <a:rPr lang="en-US" sz="1200" dirty="0"/>
              <a:t> (food, crafts, moto services, touring companies);</a:t>
            </a:r>
          </a:p>
          <a:p>
            <a:pPr lvl="1">
              <a:buFont typeface="Arial" panose="020B0604020202020204" pitchFamily="34" charset="0"/>
              <a:buChar char="•"/>
            </a:pPr>
            <a:r>
              <a:rPr lang="en-US" sz="1200" dirty="0"/>
              <a:t>City‑wide messaging on </a:t>
            </a:r>
            <a:r>
              <a:rPr lang="en-US" sz="1200" b="1" dirty="0"/>
              <a:t>road‑safety &amp; protective gear</a:t>
            </a:r>
            <a:r>
              <a:rPr lang="en-US" sz="1200" dirty="0"/>
              <a:t>;</a:t>
            </a:r>
          </a:p>
          <a:p>
            <a:pPr lvl="1">
              <a:buFont typeface="Arial" panose="020B0604020202020204" pitchFamily="34" charset="0"/>
              <a:buChar char="•"/>
            </a:pPr>
            <a:r>
              <a:rPr lang="en-US" sz="1200" dirty="0"/>
              <a:t>Establish Tshwane as the </a:t>
            </a:r>
            <a:r>
              <a:rPr lang="en-US" sz="1200" b="1" dirty="0"/>
              <a:t>African launch host</a:t>
            </a:r>
            <a:r>
              <a:rPr lang="en-US" sz="1200" dirty="0"/>
              <a:t> for an annual FIM‑</a:t>
            </a:r>
            <a:r>
              <a:rPr lang="en-US" sz="1200" dirty="0" err="1"/>
              <a:t>recognised</a:t>
            </a:r>
            <a:r>
              <a:rPr lang="en-US" sz="1200" dirty="0"/>
              <a:t> touring gathering.</a:t>
            </a:r>
          </a:p>
          <a:p>
            <a:pPr marL="0" indent="0">
              <a:buNone/>
            </a:pPr>
            <a:endParaRPr lang="en-US" sz="1200" dirty="0"/>
          </a:p>
          <a:p>
            <a:pPr marL="0" indent="0">
              <a:buNone/>
            </a:pPr>
            <a:r>
              <a:rPr lang="en-US" sz="1200" dirty="0"/>
              <a:t>Two additional ideas that have been mooted to promote Leisure Touring under the FIM Africa banner are as follows: </a:t>
            </a:r>
          </a:p>
          <a:p>
            <a:pPr marL="0" indent="0">
              <a:buNone/>
            </a:pPr>
            <a:r>
              <a:rPr lang="en-US" sz="1200" b="1" i="1" dirty="0"/>
              <a:t>FIM Africa Tourism Passport Challenge</a:t>
            </a:r>
            <a:r>
              <a:rPr lang="en-US" sz="1200" dirty="0"/>
              <a:t> (See details attached) </a:t>
            </a:r>
          </a:p>
          <a:p>
            <a:pPr marL="0" indent="0">
              <a:buNone/>
            </a:pPr>
            <a:endParaRPr lang="en-US" sz="1200" dirty="0"/>
          </a:p>
          <a:p>
            <a:pPr marL="0" indent="0">
              <a:buNone/>
            </a:pPr>
            <a:r>
              <a:rPr lang="en-US" sz="1200" dirty="0"/>
              <a:t>The aim would be to encourage riders to visit key sites across various African countries with examples such as:</a:t>
            </a:r>
          </a:p>
          <a:p>
            <a:pPr marL="0" indent="0">
              <a:buNone/>
            </a:pPr>
            <a:endParaRPr lang="en-US" sz="1200" dirty="0"/>
          </a:p>
          <a:p>
            <a:pPr marL="0" indent="0">
              <a:buNone/>
            </a:pPr>
            <a:r>
              <a:rPr lang="en-US" sz="1200" dirty="0"/>
              <a:t>Heritage Sites</a:t>
            </a:r>
          </a:p>
          <a:p>
            <a:pPr lvl="1">
              <a:buFont typeface="Arial" panose="020B0604020202020204" pitchFamily="34" charset="0"/>
              <a:buChar char="•"/>
            </a:pPr>
            <a:r>
              <a:rPr lang="en-US" sz="1200" dirty="0"/>
              <a:t>Mosi‑</a:t>
            </a:r>
            <a:r>
              <a:rPr lang="en-US" sz="1200" dirty="0" err="1"/>
              <a:t>oa</a:t>
            </a:r>
            <a:r>
              <a:rPr lang="en-US" sz="1200" dirty="0"/>
              <a:t>‑Tunya / Victoria Falls (World Heritage Site shared with Zimbabwe) </a:t>
            </a:r>
          </a:p>
          <a:p>
            <a:pPr lvl="1">
              <a:buFont typeface="Arial" panose="020B0604020202020204" pitchFamily="34" charset="0"/>
              <a:buChar char="•"/>
            </a:pPr>
            <a:r>
              <a:rPr lang="en-US" sz="1200" dirty="0"/>
              <a:t>Kalambo Falls Archaeological Site (prehistoric settlement) UNESCO World Heritage Centre </a:t>
            </a:r>
            <a:r>
              <a:rPr lang="en-US" sz="1200" dirty="0" err="1"/>
              <a:t>Chirundu</a:t>
            </a:r>
            <a:r>
              <a:rPr lang="en-US" sz="1200" dirty="0"/>
              <a:t> Fossil Forest UNESCO World Heritage Centre</a:t>
            </a:r>
          </a:p>
          <a:p>
            <a:pPr lvl="1">
              <a:buFont typeface="Arial" panose="020B0604020202020204" pitchFamily="34" charset="0"/>
              <a:buChar char="•"/>
            </a:pPr>
            <a:r>
              <a:rPr lang="en-US" sz="1200" dirty="0" err="1"/>
              <a:t>Mwela</a:t>
            </a:r>
            <a:r>
              <a:rPr lang="en-US" sz="1200" dirty="0"/>
              <a:t> Rock Paintings</a:t>
            </a:r>
          </a:p>
          <a:p>
            <a:pPr marL="0" indent="0">
              <a:buNone/>
            </a:pPr>
            <a:endParaRPr lang="en-US" sz="1200" dirty="0"/>
          </a:p>
          <a:p>
            <a:pPr marL="0" indent="0">
              <a:buNone/>
            </a:pPr>
            <a:r>
              <a:rPr lang="en-US" sz="1200" dirty="0"/>
              <a:t>National Parks</a:t>
            </a:r>
          </a:p>
          <a:p>
            <a:pPr lvl="1">
              <a:buFont typeface="Arial" panose="020B0604020202020204" pitchFamily="34" charset="0"/>
              <a:buChar char="•"/>
            </a:pPr>
            <a:r>
              <a:rPr lang="en-US" sz="1200" dirty="0"/>
              <a:t>South Luangwa National Park</a:t>
            </a:r>
          </a:p>
          <a:p>
            <a:pPr lvl="1">
              <a:buFont typeface="Arial" panose="020B0604020202020204" pitchFamily="34" charset="0"/>
              <a:buChar char="•"/>
            </a:pPr>
            <a:r>
              <a:rPr lang="en-US" sz="1200" dirty="0"/>
              <a:t>Kafue National Park</a:t>
            </a:r>
          </a:p>
          <a:p>
            <a:pPr lvl="1">
              <a:buFont typeface="Arial" panose="020B0604020202020204" pitchFamily="34" charset="0"/>
              <a:buChar char="•"/>
            </a:pPr>
            <a:r>
              <a:rPr lang="en-US" sz="1200" dirty="0"/>
              <a:t>Lower Zambezi National Park</a:t>
            </a:r>
          </a:p>
          <a:p>
            <a:pPr lvl="1">
              <a:buFont typeface="Arial" panose="020B0604020202020204" pitchFamily="34" charset="0"/>
              <a:buChar char="•"/>
            </a:pPr>
            <a:r>
              <a:rPr lang="en-US" sz="1200" dirty="0"/>
              <a:t>Mosi‑o‑Tunya National Park (home to Victoria Falls) </a:t>
            </a:r>
            <a:r>
              <a:rPr lang="en-US" sz="1200" dirty="0" err="1"/>
              <a:t>Kasanka</a:t>
            </a:r>
            <a:r>
              <a:rPr lang="en-US" sz="1200" dirty="0"/>
              <a:t> National Park North Luangwa National Park Lochinvar National Park </a:t>
            </a:r>
            <a:r>
              <a:rPr lang="en-US" sz="1200" dirty="0" err="1"/>
              <a:t>Liuwa</a:t>
            </a:r>
            <a:r>
              <a:rPr lang="en-US" sz="1200" dirty="0"/>
              <a:t> Plain National Park Nsumbu National Park Sioma‑</a:t>
            </a:r>
            <a:r>
              <a:rPr lang="en-US" sz="1200" dirty="0" err="1"/>
              <a:t>Ngwezi</a:t>
            </a:r>
            <a:r>
              <a:rPr lang="en-US" sz="1200" dirty="0"/>
              <a:t> National Park</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0" indent="0">
              <a:buNone/>
            </a:pPr>
            <a:endParaRPr lang="en-US" sz="1200" dirty="0"/>
          </a:p>
        </p:txBody>
      </p:sp>
      <p:sp>
        <p:nvSpPr>
          <p:cNvPr id="4" name="Rectangle 3">
            <a:extLst>
              <a:ext uri="{FF2B5EF4-FFF2-40B4-BE49-F238E27FC236}">
                <a16:creationId xmlns:a16="http://schemas.microsoft.com/office/drawing/2014/main" id="{F2DBC786-E420-4093-0509-D511A52E3AA3}"/>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FA0B9C81-FCC5-31A0-471C-656384F1578F}"/>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76978382-C5F5-82F0-45B3-30B04359FC17}"/>
              </a:ext>
            </a:extLst>
          </p:cNvPr>
          <p:cNvPicPr>
            <a:picLocks noChangeAspect="1"/>
          </p:cNvPicPr>
          <p:nvPr/>
        </p:nvPicPr>
        <p:blipFill>
          <a:blip r:embed="rId2"/>
          <a:stretch>
            <a:fillRect/>
          </a:stretch>
        </p:blipFill>
        <p:spPr>
          <a:xfrm>
            <a:off x="8137990" y="6233860"/>
            <a:ext cx="635170" cy="333878"/>
          </a:xfrm>
          <a:prstGeom prst="rect">
            <a:avLst/>
          </a:prstGeom>
        </p:spPr>
      </p:pic>
    </p:spTree>
    <p:extLst>
      <p:ext uri="{BB962C8B-B14F-4D97-AF65-F5344CB8AC3E}">
        <p14:creationId xmlns:p14="http://schemas.microsoft.com/office/powerpoint/2010/main" val="299388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E9F9C-C4A3-69FD-B342-E3C9795982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25857D-E896-A723-25F8-421F09DFE5E2}"/>
              </a:ext>
            </a:extLst>
          </p:cNvPr>
          <p:cNvSpPr>
            <a:spLocks noGrp="1"/>
          </p:cNvSpPr>
          <p:nvPr>
            <p:ph idx="1"/>
          </p:nvPr>
        </p:nvSpPr>
        <p:spPr>
          <a:xfrm>
            <a:off x="457200" y="294956"/>
            <a:ext cx="8229600" cy="5938904"/>
          </a:xfrm>
        </p:spPr>
        <p:txBody>
          <a:bodyPr>
            <a:normAutofit/>
          </a:bodyPr>
          <a:lstStyle/>
          <a:p>
            <a:pPr marL="0" indent="0">
              <a:buNone/>
            </a:pPr>
            <a:r>
              <a:rPr lang="en-US" sz="1200" dirty="0"/>
              <a:t>Waterfalls</a:t>
            </a:r>
          </a:p>
          <a:p>
            <a:pPr marL="0" lvl="0" indent="0">
              <a:buNone/>
            </a:pPr>
            <a:r>
              <a:rPr lang="en-US" sz="1200" dirty="0"/>
              <a:t>Victoria Falls (Mosi‑</a:t>
            </a:r>
            <a:r>
              <a:rPr lang="en-US" sz="1200" dirty="0" err="1"/>
              <a:t>oa</a:t>
            </a:r>
            <a:r>
              <a:rPr lang="en-US" sz="1200" dirty="0"/>
              <a:t>‑Tunya) UNESCO World Heritage Centre </a:t>
            </a:r>
          </a:p>
          <a:p>
            <a:pPr marL="0" lvl="0" indent="0">
              <a:buNone/>
            </a:pPr>
            <a:r>
              <a:rPr lang="en-US" sz="1200" dirty="0"/>
              <a:t>Kalambo Falls UNESCO World Heritage Centre </a:t>
            </a:r>
          </a:p>
          <a:p>
            <a:pPr marL="0" lvl="0" indent="0">
              <a:buNone/>
            </a:pPr>
            <a:r>
              <a:rPr lang="en-US" sz="1200" dirty="0" err="1"/>
              <a:t>Kundalila</a:t>
            </a:r>
            <a:r>
              <a:rPr lang="en-US" sz="1200" dirty="0"/>
              <a:t> Falls </a:t>
            </a:r>
          </a:p>
          <a:p>
            <a:pPr marL="0" lvl="0" indent="0">
              <a:buNone/>
            </a:pPr>
            <a:r>
              <a:rPr lang="en-US" sz="1200" dirty="0" err="1"/>
              <a:t>Lumangwe</a:t>
            </a:r>
            <a:r>
              <a:rPr lang="en-US" sz="1200" dirty="0"/>
              <a:t> Falls </a:t>
            </a:r>
          </a:p>
          <a:p>
            <a:pPr marL="0" lvl="0" indent="0">
              <a:buNone/>
            </a:pPr>
            <a:r>
              <a:rPr lang="en-US" sz="1200" dirty="0" err="1"/>
              <a:t>Ngonye</a:t>
            </a:r>
            <a:r>
              <a:rPr lang="en-US" sz="1200" dirty="0"/>
              <a:t> Falls (Sioma Falls)</a:t>
            </a:r>
          </a:p>
          <a:p>
            <a:pPr marL="0" lvl="0" indent="0">
              <a:buNone/>
            </a:pPr>
            <a:r>
              <a:rPr lang="en-US" sz="1200" dirty="0"/>
              <a:t>Chishimba (</a:t>
            </a:r>
            <a:r>
              <a:rPr lang="en-US" sz="1200" dirty="0" err="1"/>
              <a:t>Chisimba</a:t>
            </a:r>
            <a:r>
              <a:rPr lang="en-US" sz="1200" dirty="0"/>
              <a:t>) Falls </a:t>
            </a:r>
          </a:p>
          <a:p>
            <a:pPr marL="0" lvl="0" indent="0">
              <a:buNone/>
            </a:pPr>
            <a:r>
              <a:rPr lang="en-US" sz="1200" dirty="0" err="1"/>
              <a:t>Mumbuluma</a:t>
            </a:r>
            <a:r>
              <a:rPr lang="en-US" sz="1200" dirty="0"/>
              <a:t> Falls</a:t>
            </a:r>
          </a:p>
          <a:p>
            <a:pPr marL="0" lvl="0" indent="0">
              <a:buNone/>
            </a:pPr>
            <a:endParaRPr lang="en-US" sz="1200" dirty="0"/>
          </a:p>
          <a:p>
            <a:pPr marL="0" indent="0">
              <a:buNone/>
            </a:pPr>
            <a:r>
              <a:rPr lang="en-US" sz="1200" b="1" i="1" dirty="0"/>
              <a:t>Launch of the FIM Advantage Card</a:t>
            </a:r>
            <a:r>
              <a:rPr lang="en-US" sz="1200" dirty="0"/>
              <a:t> with emergency support and discounts. The implementation of the card would be an avenue to generate funding for the commission and also a platform to develop a membership portal and benefit system.</a:t>
            </a:r>
          </a:p>
          <a:p>
            <a:pPr marL="0" indent="0">
              <a:buNone/>
            </a:pPr>
            <a:endParaRPr lang="en-US" sz="1200" dirty="0"/>
          </a:p>
          <a:p>
            <a:pPr marL="0" indent="0">
              <a:buNone/>
            </a:pPr>
            <a:r>
              <a:rPr lang="en-US" sz="1200" dirty="0"/>
              <a:t>Along with the Rally, the passport and the Advantage card launch would be active social media campaigns tagged to FIM Africa to boost conversation, engagement and awareness of FIM Africa amongst the riding community in Africa and beyond. </a:t>
            </a:r>
          </a:p>
          <a:p>
            <a:pPr marL="0" indent="0">
              <a:buNone/>
            </a:pPr>
            <a:endParaRPr lang="en-US" sz="1200" dirty="0"/>
          </a:p>
          <a:p>
            <a:pPr marL="0" indent="0">
              <a:buNone/>
            </a:pPr>
            <a:r>
              <a:rPr lang="en-US" sz="1200" dirty="0"/>
              <a:t>This first Rally would be used as a foundation for growing FIM leisure and touring in Africa followed by a gradual rollout of digital tours and activities, accompanied by road safety campaigns and part of a multi-year plan. </a:t>
            </a:r>
          </a:p>
          <a:p>
            <a:pPr marL="0" indent="0">
              <a:buNone/>
            </a:pPr>
            <a:endParaRPr lang="en-US" sz="1200" dirty="0"/>
          </a:p>
          <a:p>
            <a:pPr marL="0" indent="0">
              <a:buNone/>
            </a:pPr>
            <a:r>
              <a:rPr lang="en-US" sz="1200" dirty="0"/>
              <a:t>There are significant budget implications and requirements for this initiative. We are planning several meetings in the month ahead to discuss these and consider also putting in a funding proposal for FIM for the 2026 calendar year. </a:t>
            </a:r>
          </a:p>
          <a:p>
            <a:pPr marL="0" indent="0">
              <a:buNone/>
            </a:pPr>
            <a:endParaRPr lang="en-US" sz="1200" dirty="0"/>
          </a:p>
          <a:p>
            <a:pPr marL="0" indent="0">
              <a:buNone/>
            </a:pPr>
            <a:r>
              <a:rPr lang="en-US" sz="1600" b="1" dirty="0"/>
              <a:t>Commission Participation </a:t>
            </a:r>
            <a:endParaRPr lang="en-US" sz="1600" dirty="0"/>
          </a:p>
          <a:p>
            <a:pPr marL="0" indent="0">
              <a:buNone/>
            </a:pPr>
            <a:endParaRPr lang="en-US" sz="1300" dirty="0"/>
          </a:p>
          <a:p>
            <a:pPr marL="0" indent="0">
              <a:buNone/>
            </a:pPr>
            <a:r>
              <a:rPr lang="en-US" sz="1200" dirty="0"/>
              <a:t>In July, Nigeria nominated Nengimote Hanson to join the commission.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0" indent="0">
              <a:buNone/>
            </a:pPr>
            <a:endParaRPr lang="en-US" sz="1200" dirty="0"/>
          </a:p>
        </p:txBody>
      </p:sp>
      <p:sp>
        <p:nvSpPr>
          <p:cNvPr id="4" name="Rectangle 3">
            <a:extLst>
              <a:ext uri="{FF2B5EF4-FFF2-40B4-BE49-F238E27FC236}">
                <a16:creationId xmlns:a16="http://schemas.microsoft.com/office/drawing/2014/main" id="{7328A7F5-8E5F-359A-AE5B-AA2C47C4E0AC}"/>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10EA1D9E-6963-FDA5-D576-DDA02673E856}"/>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5A4A8D9E-E7C3-15B2-5244-B4806F027878}"/>
              </a:ext>
            </a:extLst>
          </p:cNvPr>
          <p:cNvPicPr>
            <a:picLocks noChangeAspect="1"/>
          </p:cNvPicPr>
          <p:nvPr/>
        </p:nvPicPr>
        <p:blipFill>
          <a:blip r:embed="rId2"/>
          <a:stretch>
            <a:fillRect/>
          </a:stretch>
        </p:blipFill>
        <p:spPr>
          <a:xfrm>
            <a:off x="8137990" y="6233860"/>
            <a:ext cx="635170" cy="333878"/>
          </a:xfrm>
          <a:prstGeom prst="rect">
            <a:avLst/>
          </a:prstGeom>
        </p:spPr>
      </p:pic>
    </p:spTree>
    <p:extLst>
      <p:ext uri="{BB962C8B-B14F-4D97-AF65-F5344CB8AC3E}">
        <p14:creationId xmlns:p14="http://schemas.microsoft.com/office/powerpoint/2010/main" val="2207223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8E84-F355-CED3-CA21-64542C3C74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E739F8-7605-14B2-49FC-4A98FACDBFE2}"/>
              </a:ext>
            </a:extLst>
          </p:cNvPr>
          <p:cNvSpPr>
            <a:spLocks noGrp="1"/>
          </p:cNvSpPr>
          <p:nvPr>
            <p:ph idx="1"/>
          </p:nvPr>
        </p:nvSpPr>
        <p:spPr>
          <a:xfrm>
            <a:off x="457200" y="294956"/>
            <a:ext cx="8229600" cy="5938904"/>
          </a:xfrm>
        </p:spPr>
        <p:txBody>
          <a:bodyPr>
            <a:normAutofit/>
          </a:bodyPr>
          <a:lstStyle/>
          <a:p>
            <a:pPr marL="0" indent="0" algn="ctr">
              <a:buNone/>
            </a:pPr>
            <a:r>
              <a:rPr lang="en-US" sz="2000" b="1" dirty="0"/>
              <a:t>D. Sustainability Commission</a:t>
            </a:r>
            <a:endParaRPr lang="en-US" sz="2000" dirty="0"/>
          </a:p>
          <a:p>
            <a:pPr marL="0" indent="0">
              <a:buNone/>
            </a:pPr>
            <a:endParaRPr lang="en-US" sz="1300" b="1" dirty="0"/>
          </a:p>
          <a:p>
            <a:pPr marL="0" indent="0">
              <a:buNone/>
            </a:pPr>
            <a:r>
              <a:rPr lang="en-US" sz="1200" dirty="0"/>
              <a:t>Several environmental training sessions were conducted by MSA over the months of May and June, which were also open to other FMNs on the CONU to attend. </a:t>
            </a:r>
          </a:p>
          <a:p>
            <a:pPr marL="0" indent="0">
              <a:buNone/>
            </a:pPr>
            <a:endParaRPr lang="en-US" sz="1200" dirty="0"/>
          </a:p>
          <a:p>
            <a:pPr marL="0" indent="0">
              <a:buNone/>
            </a:pPr>
            <a:r>
              <a:rPr lang="en-US" sz="1200" dirty="0"/>
              <a:t>The next step will be to follow-up with each FMN to review their environmental code to align with that of FIM-Africa/FIM and ensure they license their national officials before seeking to have FIM-A licenses issued. </a:t>
            </a:r>
          </a:p>
          <a:p>
            <a:pPr marL="0" indent="0">
              <a:buNone/>
            </a:pPr>
            <a:endParaRPr lang="en-US" sz="1200" b="1" dirty="0"/>
          </a:p>
          <a:p>
            <a:pPr marL="0" indent="0">
              <a:buNone/>
            </a:pPr>
            <a:r>
              <a:rPr lang="en-US" sz="1600" b="1" dirty="0"/>
              <a:t>Commission Restructuring</a:t>
            </a:r>
            <a:endParaRPr lang="en-US" sz="1600" dirty="0"/>
          </a:p>
          <a:p>
            <a:pPr marL="0" indent="0">
              <a:buNone/>
            </a:pPr>
            <a:endParaRPr lang="en-US" sz="1200" dirty="0"/>
          </a:p>
          <a:p>
            <a:pPr marL="0" indent="0">
              <a:buNone/>
            </a:pPr>
            <a:r>
              <a:rPr lang="en-US" sz="1200" dirty="0"/>
              <a:t>The other urgent item will be to reconstitute and activate the sustainability commission with the support of the FMNs and consider finally appointing Ross Branch as the African Ambassador.</a:t>
            </a:r>
          </a:p>
          <a:p>
            <a:pPr marL="0" indent="0">
              <a:buNone/>
            </a:pPr>
            <a:endParaRPr lang="en-US" sz="1200" dirty="0"/>
          </a:p>
          <a:p>
            <a:pPr marL="0" indent="0">
              <a:buNone/>
            </a:pPr>
            <a:r>
              <a:rPr lang="en-US" sz="1200" dirty="0"/>
              <a:t>This however needs to be done with a specific plan and objectives to be achieved for the commission and for the Ambassador. </a:t>
            </a:r>
          </a:p>
          <a:p>
            <a:pPr marL="0" indent="0">
              <a:buNone/>
            </a:pPr>
            <a:r>
              <a:rPr lang="en-US" sz="1200" dirty="0"/>
              <a:t>This will be my main area of focus for 2026. </a:t>
            </a:r>
          </a:p>
          <a:p>
            <a:pPr marL="0" indent="0">
              <a:buNone/>
            </a:pPr>
            <a:r>
              <a:rPr lang="en-US" sz="1200" dirty="0"/>
              <a:t> </a:t>
            </a:r>
          </a:p>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r>
              <a:rPr lang="en-US" sz="1600" b="1" dirty="0"/>
              <a:t>Julie </a:t>
            </a:r>
            <a:r>
              <a:rPr lang="en-US" sz="1600" b="1" dirty="0" err="1"/>
              <a:t>Matiba</a:t>
            </a:r>
            <a:r>
              <a:rPr lang="en-US" sz="1600" b="1" dirty="0"/>
              <a:t>-Wahome</a:t>
            </a:r>
          </a:p>
          <a:p>
            <a:pPr marL="0" indent="0">
              <a:buNone/>
            </a:pPr>
            <a:r>
              <a:rPr lang="en-US" sz="1600" dirty="0"/>
              <a:t>Beyond Sports Director – FIM Africa</a:t>
            </a:r>
          </a:p>
          <a:p>
            <a:pPr marL="0" indent="0">
              <a:buNone/>
            </a:pPr>
            <a:r>
              <a:rPr lang="en-US" sz="1600" dirty="0"/>
              <a:t>October, 2025</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0" indent="0">
              <a:buNone/>
            </a:pPr>
            <a:endParaRPr lang="en-US" sz="1200" dirty="0"/>
          </a:p>
        </p:txBody>
      </p:sp>
      <p:sp>
        <p:nvSpPr>
          <p:cNvPr id="4" name="Rectangle 3">
            <a:extLst>
              <a:ext uri="{FF2B5EF4-FFF2-40B4-BE49-F238E27FC236}">
                <a16:creationId xmlns:a16="http://schemas.microsoft.com/office/drawing/2014/main" id="{FA63D369-848B-67E8-AA21-80C21C45A13E}"/>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3A6351E4-1D46-0BB1-7894-60CCAB3D151B}"/>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239A698A-EC2C-8DDB-6822-31598B7382B1}"/>
              </a:ext>
            </a:extLst>
          </p:cNvPr>
          <p:cNvPicPr>
            <a:picLocks noChangeAspect="1"/>
          </p:cNvPicPr>
          <p:nvPr/>
        </p:nvPicPr>
        <p:blipFill>
          <a:blip r:embed="rId2"/>
          <a:stretch>
            <a:fillRect/>
          </a:stretch>
        </p:blipFill>
        <p:spPr>
          <a:xfrm>
            <a:off x="8137990" y="6233860"/>
            <a:ext cx="635170" cy="333878"/>
          </a:xfrm>
          <a:prstGeom prst="rect">
            <a:avLst/>
          </a:prstGeom>
        </p:spPr>
      </p:pic>
    </p:spTree>
    <p:extLst>
      <p:ext uri="{BB962C8B-B14F-4D97-AF65-F5344CB8AC3E}">
        <p14:creationId xmlns:p14="http://schemas.microsoft.com/office/powerpoint/2010/main" val="324170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0262"/>
            <a:ext cx="8229600" cy="5836217"/>
          </a:xfrm>
        </p:spPr>
        <p:txBody>
          <a:bodyPr>
            <a:normAutofit/>
          </a:bodyPr>
          <a:lstStyle/>
          <a:p>
            <a:pPr marL="0" indent="0">
              <a:buNone/>
            </a:pPr>
            <a:r>
              <a:rPr lang="en-US" sz="1200" dirty="0"/>
              <a:t>Were the first women’s MX team ever to represent FIM Africa in an international event of this nature.  The event held in </a:t>
            </a:r>
            <a:r>
              <a:rPr lang="en-US" sz="1200" dirty="0" err="1"/>
              <a:t>Wonthaggi</a:t>
            </a:r>
            <a:r>
              <a:rPr lang="en-US" sz="1200" dirty="0"/>
              <a:t> from 22nd to 23th of March was a real eyeopener to the team members who rode well with two exceptional performances from Team Captain Leah </a:t>
            </a:r>
            <a:r>
              <a:rPr lang="en-US" sz="1200" dirty="0" err="1"/>
              <a:t>Heygate</a:t>
            </a:r>
            <a:r>
              <a:rPr lang="en-US" sz="1200" dirty="0"/>
              <a:t> and </a:t>
            </a:r>
            <a:r>
              <a:rPr lang="en-US" sz="1200" dirty="0" err="1"/>
              <a:t>Atete</a:t>
            </a:r>
            <a:r>
              <a:rPr lang="en-US" sz="1200" dirty="0"/>
              <a:t> </a:t>
            </a:r>
            <a:r>
              <a:rPr lang="en-US" sz="1200" dirty="0" err="1"/>
              <a:t>Benzinge</a:t>
            </a:r>
            <a:r>
              <a:rPr lang="en-US" sz="1200" dirty="0"/>
              <a:t>, the youngest rider in the competition. The event not only created an opportunity for the riders to test and improve their riding skills at the highest level of international MX  but also opened the door to significant networking and learning amongst the international riders participating in the event.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The experience and exposure created a significant buzz on the African continent leading to an increase in awareness and interest in Women’s motocross. Two countries in particular have seen an increase in the participation and retention of female riders particularly in response to this event, in Namibia and Uganda whose performance in the WMX category at this year’s recently completed MX of Africa Nations is testament to this.</a:t>
            </a:r>
          </a:p>
          <a:p>
            <a:pPr marL="0" indent="0">
              <a:buNone/>
            </a:pPr>
            <a:endParaRPr lang="en-US" sz="1200" dirty="0"/>
          </a:p>
          <a:p>
            <a:pPr marL="0" indent="0">
              <a:buNone/>
            </a:pPr>
            <a:endParaRPr lang="en-US" sz="1200" dirty="0"/>
          </a:p>
          <a:p>
            <a:pPr marL="0" indent="0">
              <a:buNone/>
            </a:pPr>
            <a:endParaRPr lang="en-US" sz="2000" dirty="0"/>
          </a:p>
          <a:p>
            <a:pPr algn="l"/>
            <a:endParaRPr sz="1200" b="0" dirty="0">
              <a:solidFill>
                <a:srgbClr val="000000"/>
              </a:solidFill>
              <a:latin typeface="Calibri"/>
            </a:endParaRPr>
          </a:p>
        </p:txBody>
      </p:sp>
      <p:sp>
        <p:nvSpPr>
          <p:cNvPr id="4" name="Rectangle 3">
            <a:extLst>
              <a:ext uri="{FF2B5EF4-FFF2-40B4-BE49-F238E27FC236}">
                <a16:creationId xmlns:a16="http://schemas.microsoft.com/office/drawing/2014/main" id="{8D723585-7C47-0BD1-5C43-E0B816791000}"/>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pic>
        <p:nvPicPr>
          <p:cNvPr id="14" name="Picture 13" descr="A group of people sitting at a table&#10;&#10;AI-generated content may be incorrect.">
            <a:extLst>
              <a:ext uri="{FF2B5EF4-FFF2-40B4-BE49-F238E27FC236}">
                <a16:creationId xmlns:a16="http://schemas.microsoft.com/office/drawing/2014/main" id="{4CB7DF85-B744-EA3B-9DCC-25506B8148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9398" y="1434491"/>
            <a:ext cx="5325203" cy="3547758"/>
          </a:xfrm>
          <a:prstGeom prst="rect">
            <a:avLst/>
          </a:prstGeom>
          <a:noFill/>
          <a:ln>
            <a:noFill/>
          </a:ln>
        </p:spPr>
      </p:pic>
      <p:pic>
        <p:nvPicPr>
          <p:cNvPr id="2" name="Picture 1">
            <a:extLst>
              <a:ext uri="{FF2B5EF4-FFF2-40B4-BE49-F238E27FC236}">
                <a16:creationId xmlns:a16="http://schemas.microsoft.com/office/drawing/2014/main" id="{B542F2B3-F910-C93E-561C-F6E63EB5B961}"/>
              </a:ext>
            </a:extLst>
          </p:cNvPr>
          <p:cNvPicPr>
            <a:picLocks noChangeAspect="1"/>
          </p:cNvPicPr>
          <p:nvPr/>
        </p:nvPicPr>
        <p:blipFill>
          <a:blip r:embed="rId3"/>
          <a:stretch>
            <a:fillRect/>
          </a:stretch>
        </p:blipFill>
        <p:spPr>
          <a:xfrm>
            <a:off x="8137990" y="6233860"/>
            <a:ext cx="635170" cy="3338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FB491-247B-B9AC-4B28-491AF92F1F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D89ED-B9EA-41D3-8C35-DE6D49393FAD}"/>
              </a:ext>
            </a:extLst>
          </p:cNvPr>
          <p:cNvSpPr>
            <a:spLocks noGrp="1"/>
          </p:cNvSpPr>
          <p:nvPr>
            <p:ph idx="1"/>
          </p:nvPr>
        </p:nvSpPr>
        <p:spPr>
          <a:xfrm>
            <a:off x="457200" y="294956"/>
            <a:ext cx="8229600" cy="5831523"/>
          </a:xfrm>
        </p:spPr>
        <p:txBody>
          <a:bodyPr>
            <a:normAutofit/>
          </a:bodyPr>
          <a:lstStyle/>
          <a:p>
            <a:pPr marL="0" indent="0">
              <a:buNone/>
            </a:pPr>
            <a:endParaRPr lang="en-US" sz="1200" dirty="0"/>
          </a:p>
          <a:p>
            <a:pPr marL="0" lvl="0" indent="0">
              <a:buNone/>
            </a:pPr>
            <a:r>
              <a:rPr lang="en-US" sz="1600" b="1" u="sng" dirty="0"/>
              <a:t>2. Off Road Trainers : Train the Trainer CMRF </a:t>
            </a:r>
            <a:r>
              <a:rPr lang="en-US" sz="1600" b="1" u="sng" dirty="0" err="1"/>
              <a:t>Programme</a:t>
            </a:r>
            <a:endParaRPr lang="en-US" sz="1600" dirty="0"/>
          </a:p>
          <a:p>
            <a:pPr marL="0" indent="0">
              <a:buNone/>
            </a:pPr>
            <a:r>
              <a:rPr lang="en-US" sz="1200" dirty="0"/>
              <a:t>After March the focus of the commission turned towards the next phase of Train the Trainer activities under the current FIM CMRF grant. The aim is to conduct two more session in Africa this year. The first of these was held in Zimbabwe at the end of July 2025 details as follows: </a:t>
            </a:r>
          </a:p>
          <a:p>
            <a:pPr marL="0" indent="0">
              <a:buNone/>
            </a:pPr>
            <a:endParaRPr lang="en-US" sz="1200" dirty="0"/>
          </a:p>
          <a:p>
            <a:pPr marL="0" indent="0">
              <a:buNone/>
            </a:pPr>
            <a:r>
              <a:rPr lang="en-US" sz="1800" b="1" dirty="0"/>
              <a:t>Training the Trainer (TTT) Program – Zimbabwe, 30th July – 3rd August 2025</a:t>
            </a:r>
          </a:p>
          <a:p>
            <a:pPr marL="0" indent="0">
              <a:buNone/>
            </a:pPr>
            <a:br>
              <a:rPr lang="en-US" sz="1200" dirty="0"/>
            </a:br>
            <a:r>
              <a:rPr lang="en-US" sz="1200" dirty="0"/>
              <a:t>The Stage 3 Train the Trainers </a:t>
            </a:r>
            <a:r>
              <a:rPr lang="en-US" sz="1200" dirty="0" err="1"/>
              <a:t>programme</a:t>
            </a:r>
            <a:r>
              <a:rPr lang="en-US" sz="1200" dirty="0"/>
              <a:t> was successfully conducted in Zimbabwe with the following participants:</a:t>
            </a:r>
          </a:p>
          <a:p>
            <a:pPr marL="0" indent="0">
              <a:buNone/>
            </a:pPr>
            <a:r>
              <a:rPr lang="en-US" sz="1200" dirty="0"/>
              <a:t>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                                                                                                      </a:t>
            </a:r>
          </a:p>
          <a:p>
            <a:pPr marL="0" indent="0">
              <a:buNone/>
            </a:pPr>
            <a:endParaRPr lang="en-US" sz="1200" b="1" dirty="0"/>
          </a:p>
          <a:p>
            <a:pPr marL="0" indent="0">
              <a:buNone/>
            </a:pPr>
            <a:endParaRPr lang="en-US" sz="1200" b="1" dirty="0"/>
          </a:p>
          <a:p>
            <a:pPr marL="0" indent="0">
              <a:buNone/>
            </a:pPr>
            <a:r>
              <a:rPr lang="en-US" sz="1200" b="1" dirty="0"/>
              <a:t>                                                                                                     K. </a:t>
            </a:r>
            <a:r>
              <a:rPr lang="en-US" sz="1200" b="1" dirty="0" err="1"/>
              <a:t>Mutaramu</a:t>
            </a:r>
            <a:r>
              <a:rPr lang="en-US" sz="1200" b="1" dirty="0"/>
              <a:t>, B. Rocher, S. </a:t>
            </a:r>
            <a:r>
              <a:rPr lang="en-US" sz="1200" b="1" dirty="0" err="1"/>
              <a:t>Fraser,M</a:t>
            </a:r>
            <a:r>
              <a:rPr lang="en-US" sz="1200" b="1" dirty="0"/>
              <a:t>. </a:t>
            </a:r>
            <a:r>
              <a:rPr lang="en-US" sz="1200" b="1" dirty="0" err="1"/>
              <a:t>Chidunza</a:t>
            </a:r>
            <a:r>
              <a:rPr lang="en-US" sz="1200" b="1" dirty="0"/>
              <a:t>, D. </a:t>
            </a:r>
            <a:r>
              <a:rPr lang="en-US" sz="1200" b="1" dirty="0" err="1"/>
              <a:t>Chitopa</a:t>
            </a:r>
            <a:r>
              <a:rPr lang="en-US" sz="1200" b="1" dirty="0"/>
              <a:t>, Z. Botha</a:t>
            </a:r>
          </a:p>
          <a:p>
            <a:pPr marL="0" indent="0">
              <a:buNone/>
            </a:pPr>
            <a:endParaRPr lang="en-US" sz="2000" dirty="0"/>
          </a:p>
          <a:p>
            <a:pPr algn="l"/>
            <a:endParaRPr sz="1200" b="0" dirty="0">
              <a:solidFill>
                <a:srgbClr val="000000"/>
              </a:solidFill>
              <a:latin typeface="Calibri"/>
            </a:endParaRPr>
          </a:p>
        </p:txBody>
      </p:sp>
      <p:sp>
        <p:nvSpPr>
          <p:cNvPr id="4" name="Rectangle 3">
            <a:extLst>
              <a:ext uri="{FF2B5EF4-FFF2-40B4-BE49-F238E27FC236}">
                <a16:creationId xmlns:a16="http://schemas.microsoft.com/office/drawing/2014/main" id="{6966D915-CAA8-0F1A-28A6-08F358105CB6}"/>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82A38710-1816-C873-C70E-5ADA301D9F22}"/>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18B42252-4807-0BB1-6900-9DAAB4505015}"/>
              </a:ext>
            </a:extLst>
          </p:cNvPr>
          <p:cNvPicPr>
            <a:picLocks noChangeAspect="1"/>
          </p:cNvPicPr>
          <p:nvPr/>
        </p:nvPicPr>
        <p:blipFill>
          <a:blip r:embed="rId2"/>
          <a:stretch>
            <a:fillRect/>
          </a:stretch>
        </p:blipFill>
        <p:spPr>
          <a:xfrm>
            <a:off x="8137990" y="6233860"/>
            <a:ext cx="635170" cy="333878"/>
          </a:xfrm>
          <a:prstGeom prst="rect">
            <a:avLst/>
          </a:prstGeom>
        </p:spPr>
      </p:pic>
      <p:pic>
        <p:nvPicPr>
          <p:cNvPr id="7" name="Picture 6" descr="A group of men sitting around a table&#10;&#10;AI-generated content may be incorrect.">
            <a:extLst>
              <a:ext uri="{FF2B5EF4-FFF2-40B4-BE49-F238E27FC236}">
                <a16:creationId xmlns:a16="http://schemas.microsoft.com/office/drawing/2014/main" id="{0FDA4F24-7EE0-1658-415D-B891C46A6B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91" y="2470634"/>
            <a:ext cx="3381644" cy="4000263"/>
          </a:xfrm>
          <a:prstGeom prst="rect">
            <a:avLst/>
          </a:prstGeom>
          <a:noFill/>
          <a:ln>
            <a:noFill/>
          </a:ln>
        </p:spPr>
      </p:pic>
    </p:spTree>
    <p:extLst>
      <p:ext uri="{BB962C8B-B14F-4D97-AF65-F5344CB8AC3E}">
        <p14:creationId xmlns:p14="http://schemas.microsoft.com/office/powerpoint/2010/main" val="189234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FE90A-1B5B-24E1-C715-26BC615233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77B15-DC0E-A239-8193-C20E08FB06FC}"/>
              </a:ext>
            </a:extLst>
          </p:cNvPr>
          <p:cNvSpPr>
            <a:spLocks noGrp="1"/>
          </p:cNvSpPr>
          <p:nvPr>
            <p:ph idx="1"/>
          </p:nvPr>
        </p:nvSpPr>
        <p:spPr>
          <a:xfrm>
            <a:off x="457200" y="294956"/>
            <a:ext cx="8229600" cy="5831523"/>
          </a:xfrm>
        </p:spPr>
        <p:txBody>
          <a:bodyPr>
            <a:normAutofit/>
          </a:bodyPr>
          <a:lstStyle/>
          <a:p>
            <a:pPr marL="0" indent="0" algn="ctr">
              <a:buNone/>
            </a:pPr>
            <a:endParaRPr lang="en-US" sz="1600" b="1" i="1" dirty="0"/>
          </a:p>
          <a:p>
            <a:pPr marL="0" indent="0" algn="ctr">
              <a:buNone/>
            </a:pPr>
            <a:endParaRPr lang="en-US" sz="1600" b="1" i="1" dirty="0"/>
          </a:p>
          <a:p>
            <a:pPr marL="0" indent="0" algn="ctr">
              <a:buNone/>
            </a:pPr>
            <a:endParaRPr lang="en-US" sz="1600" b="1" i="1" dirty="0"/>
          </a:p>
          <a:p>
            <a:pPr marL="0" indent="0" algn="ctr">
              <a:buNone/>
            </a:pPr>
            <a:endParaRPr lang="en-US" sz="1600" b="1" i="1" dirty="0"/>
          </a:p>
          <a:p>
            <a:pPr marL="0" indent="0" algn="ctr">
              <a:buNone/>
            </a:pPr>
            <a:r>
              <a:rPr lang="en-US" sz="1600" b="1" i="1" dirty="0"/>
              <a:t>Key Highlights:</a:t>
            </a:r>
          </a:p>
          <a:p>
            <a:pPr marL="0" indent="0" algn="ctr">
              <a:buNone/>
            </a:pPr>
            <a:br>
              <a:rPr lang="en-US" sz="1200" dirty="0"/>
            </a:br>
            <a:r>
              <a:rPr lang="en-US" sz="1200" dirty="0"/>
              <a:t>The trainees demonstrated strong enthusiasm for acquiring new skills. Although only five trainees attended the classroom sessions, it was a solid representation of Zimbabwe’s future in motorcycling training.</a:t>
            </a:r>
            <a:br>
              <a:rPr lang="en-US" sz="1200" dirty="0"/>
            </a:br>
            <a:br>
              <a:rPr lang="en-US" sz="1200" dirty="0"/>
            </a:br>
            <a:r>
              <a:rPr lang="en-US" sz="1200" dirty="0"/>
              <a:t>Among those present were three of Zimbabwe’s top trainers, who have continued their training activities since the last TTT program in 2019. Their newly gained knowledge will further elevate training structures and enhance riders’ performance. Mr. Rocher and Mr. Fraser, who hold leadership positions at Donnybrook Motorsport Facility, will extend the program’s impact across various disciplines of motorsport in Zimbabwe.</a:t>
            </a:r>
            <a:br>
              <a:rPr lang="en-US" sz="1200" dirty="0"/>
            </a:br>
            <a:br>
              <a:rPr lang="en-US" sz="1200" dirty="0"/>
            </a:br>
            <a:r>
              <a:rPr lang="en-US" sz="1200" dirty="0"/>
              <a:t>Trainer Andre recommended that Ms. Zoe Botha ( one of the participants at the FIM Oceania WMX event) who initially assisted with media became actively involved in the program. Given her wide exposure to races across Africa, she represents an excellent potential ambassador for women in the program.</a:t>
            </a:r>
            <a:br>
              <a:rPr lang="en-US" sz="1200" dirty="0"/>
            </a:br>
            <a:br>
              <a:rPr lang="en-US" sz="1200" dirty="0"/>
            </a:br>
            <a:r>
              <a:rPr lang="en-US" sz="1200" dirty="0"/>
              <a:t>The program successfully covered 16 core aspects of training, complemented with practical sessions. All trainees participated in the three mandatory rider sessions, achieving a positive overall training yield.</a:t>
            </a:r>
          </a:p>
          <a:p>
            <a:pPr marL="0" indent="0">
              <a:buNone/>
            </a:pPr>
            <a:endParaRPr lang="en-US" sz="1200" dirty="0"/>
          </a:p>
        </p:txBody>
      </p:sp>
      <p:sp>
        <p:nvSpPr>
          <p:cNvPr id="4" name="Rectangle 3">
            <a:extLst>
              <a:ext uri="{FF2B5EF4-FFF2-40B4-BE49-F238E27FC236}">
                <a16:creationId xmlns:a16="http://schemas.microsoft.com/office/drawing/2014/main" id="{4B92437A-A676-7EF3-7D06-4FEC850CB94D}"/>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04980549-57FD-031E-042A-DE464CAC2FE4}"/>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AF2DA62D-B186-ABB6-966B-33B5DB5CCA1A}"/>
              </a:ext>
            </a:extLst>
          </p:cNvPr>
          <p:cNvPicPr>
            <a:picLocks noChangeAspect="1"/>
          </p:cNvPicPr>
          <p:nvPr/>
        </p:nvPicPr>
        <p:blipFill>
          <a:blip r:embed="rId2"/>
          <a:stretch>
            <a:fillRect/>
          </a:stretch>
        </p:blipFill>
        <p:spPr>
          <a:xfrm>
            <a:off x="8137990" y="6233860"/>
            <a:ext cx="635170" cy="333878"/>
          </a:xfrm>
          <a:prstGeom prst="rect">
            <a:avLst/>
          </a:prstGeom>
        </p:spPr>
      </p:pic>
    </p:spTree>
    <p:extLst>
      <p:ext uri="{BB962C8B-B14F-4D97-AF65-F5344CB8AC3E}">
        <p14:creationId xmlns:p14="http://schemas.microsoft.com/office/powerpoint/2010/main" val="249905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97AF3-BDE2-E7E8-184B-B758274F25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F2F2C-71A1-A0B4-1FEA-1AED7E0201DD}"/>
              </a:ext>
            </a:extLst>
          </p:cNvPr>
          <p:cNvSpPr>
            <a:spLocks noGrp="1"/>
          </p:cNvSpPr>
          <p:nvPr>
            <p:ph idx="1"/>
          </p:nvPr>
        </p:nvSpPr>
        <p:spPr>
          <a:xfrm>
            <a:off x="457200" y="294955"/>
            <a:ext cx="8229600" cy="6092965"/>
          </a:xfrm>
        </p:spPr>
        <p:txBody>
          <a:bodyPr>
            <a:norm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marL="0" indent="0">
              <a:buNone/>
            </a:pPr>
            <a:endParaRPr lang="en-US" sz="1200" dirty="0"/>
          </a:p>
          <a:p>
            <a:pPr marL="0" indent="0">
              <a:buNone/>
            </a:pPr>
            <a:endParaRPr lang="en-US" sz="1200" dirty="0"/>
          </a:p>
          <a:p>
            <a:pPr marL="0" indent="0">
              <a:buNone/>
            </a:pPr>
            <a:endParaRPr lang="en-US" sz="1200" dirty="0"/>
          </a:p>
          <a:p>
            <a:endParaRPr lang="en-US" sz="1200" dirty="0"/>
          </a:p>
          <a:p>
            <a:pPr lvl="1">
              <a:buFont typeface="Arial" panose="020B0604020202020204" pitchFamily="34" charset="0"/>
              <a:buChar char="•"/>
            </a:pPr>
            <a:r>
              <a:rPr lang="en-US" sz="1200" dirty="0"/>
              <a:t>A noted challenge remains limited contact time with young riders during the week due to boarding school schedules, leading to inconsistency in training.</a:t>
            </a:r>
          </a:p>
          <a:p>
            <a:pPr marL="0" indent="0">
              <a:buNone/>
            </a:pPr>
            <a:endParaRPr lang="en-US" sz="1200" b="1" i="1" dirty="0"/>
          </a:p>
          <a:p>
            <a:pPr marL="0" indent="0">
              <a:buNone/>
            </a:pPr>
            <a:r>
              <a:rPr lang="en-US" sz="1400" b="1" i="1" dirty="0"/>
              <a:t>Future Goals</a:t>
            </a:r>
          </a:p>
          <a:p>
            <a:pPr marL="0" indent="0">
              <a:buNone/>
            </a:pPr>
            <a:endParaRPr lang="en-US" sz="1400" b="1" i="1" dirty="0"/>
          </a:p>
          <a:p>
            <a:pPr marL="0" indent="0">
              <a:buNone/>
            </a:pPr>
            <a:r>
              <a:rPr lang="en-US" sz="1200" dirty="0"/>
              <a:t>Trainer Andre recommends training local trainers up to Level 2 accreditation and beyond, with a target of 2–3 certified trainers per country.  Zimbabwe already has three strong trainers, positioning the country well to support local riders without reliance on external coaches.</a:t>
            </a:r>
          </a:p>
          <a:p>
            <a:pPr marL="0" indent="0">
              <a:buNone/>
            </a:pPr>
            <a:r>
              <a:rPr lang="en-US" sz="1200" dirty="0"/>
              <a:t>The aim of these </a:t>
            </a:r>
            <a:r>
              <a:rPr lang="en-US" sz="1200" dirty="0" err="1"/>
              <a:t>programmes</a:t>
            </a:r>
            <a:r>
              <a:rPr lang="en-US" sz="1200" dirty="0"/>
              <a:t> is to build local training capacity to be able to develop young riders, both male and female, from the grassroots and improve the level and skill of the riders by the time they get to the national and international stage. </a:t>
            </a:r>
            <a:br>
              <a:rPr lang="en-US" sz="1200" dirty="0"/>
            </a:br>
            <a:r>
              <a:rPr lang="en-US" sz="1200" dirty="0"/>
              <a:t>Each FMN is encouraged to adapt accreditation processes to their federation needs, ensuring that trainers are both competent and officially cleared to safeguard rider development and safety. The next stop for the TTT program will be Senegal (West Africa), with dates to be confirmed soon.</a:t>
            </a:r>
          </a:p>
        </p:txBody>
      </p:sp>
      <p:sp>
        <p:nvSpPr>
          <p:cNvPr id="4" name="Rectangle 3">
            <a:extLst>
              <a:ext uri="{FF2B5EF4-FFF2-40B4-BE49-F238E27FC236}">
                <a16:creationId xmlns:a16="http://schemas.microsoft.com/office/drawing/2014/main" id="{FE9F9FED-7E12-6BED-A4DE-66DE734979F7}"/>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4F7F60EE-D22E-FADB-3FB7-B011450B631D}"/>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A9F31784-5614-F47C-3E81-2AAEDFEB7F0E}"/>
              </a:ext>
            </a:extLst>
          </p:cNvPr>
          <p:cNvPicPr>
            <a:picLocks noChangeAspect="1"/>
          </p:cNvPicPr>
          <p:nvPr/>
        </p:nvPicPr>
        <p:blipFill>
          <a:blip r:embed="rId2"/>
          <a:stretch>
            <a:fillRect/>
          </a:stretch>
        </p:blipFill>
        <p:spPr>
          <a:xfrm>
            <a:off x="8137990" y="6233860"/>
            <a:ext cx="635170" cy="333878"/>
          </a:xfrm>
          <a:prstGeom prst="rect">
            <a:avLst/>
          </a:prstGeom>
        </p:spPr>
      </p:pic>
      <p:pic>
        <p:nvPicPr>
          <p:cNvPr id="2" name="Picture 1" descr="A group of people on dirt bikes&#10;&#10;AI-generated content may be incorrect.">
            <a:extLst>
              <a:ext uri="{FF2B5EF4-FFF2-40B4-BE49-F238E27FC236}">
                <a16:creationId xmlns:a16="http://schemas.microsoft.com/office/drawing/2014/main" id="{ADE87F41-6504-D246-8858-EEDFA9F330D9}"/>
              </a:ext>
            </a:extLst>
          </p:cNvPr>
          <p:cNvPicPr>
            <a:picLocks noChangeAspect="1"/>
          </p:cNvPicPr>
          <p:nvPr/>
        </p:nvPicPr>
        <p:blipFill>
          <a:blip r:embed="rId3">
            <a:extLst>
              <a:ext uri="{28A0092B-C50C-407E-A947-70E740481C1C}">
                <a14:useLocalDpi xmlns:a14="http://schemas.microsoft.com/office/drawing/2010/main" val="0"/>
              </a:ext>
            </a:extLst>
          </a:blip>
          <a:srcRect t="17119"/>
          <a:stretch>
            <a:fillRect/>
          </a:stretch>
        </p:blipFill>
        <p:spPr bwMode="auto">
          <a:xfrm>
            <a:off x="3128217" y="243204"/>
            <a:ext cx="2987101" cy="3185795"/>
          </a:xfrm>
          <a:prstGeom prst="rect">
            <a:avLst/>
          </a:prstGeom>
          <a:noFill/>
          <a:ln>
            <a:noFill/>
          </a:ln>
        </p:spPr>
      </p:pic>
    </p:spTree>
    <p:extLst>
      <p:ext uri="{BB962C8B-B14F-4D97-AF65-F5344CB8AC3E}">
        <p14:creationId xmlns:p14="http://schemas.microsoft.com/office/powerpoint/2010/main" val="278479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A261A-5B8F-0F6A-C0FE-08852CAB20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F3346-E56B-F727-152A-B48C1211DBFB}"/>
              </a:ext>
            </a:extLst>
          </p:cNvPr>
          <p:cNvSpPr>
            <a:spLocks noGrp="1"/>
          </p:cNvSpPr>
          <p:nvPr>
            <p:ph idx="1"/>
          </p:nvPr>
        </p:nvSpPr>
        <p:spPr>
          <a:xfrm>
            <a:off x="457200" y="294956"/>
            <a:ext cx="8229600" cy="5938904"/>
          </a:xfrm>
        </p:spPr>
        <p:txBody>
          <a:bodyPr>
            <a:normAutofit/>
          </a:bodyPr>
          <a:lstStyle/>
          <a:p>
            <a:pPr marL="0" indent="0">
              <a:buNone/>
            </a:pPr>
            <a:r>
              <a:rPr lang="en-US" sz="1800" b="1" dirty="0"/>
              <a:t>Training the Trainer (TTT) Program – Dakar, Senegal 14th to 22nd October, 2025</a:t>
            </a:r>
          </a:p>
          <a:p>
            <a:pPr marL="0" indent="0">
              <a:buNone/>
            </a:pPr>
            <a:r>
              <a:rPr lang="en-US" sz="1400" b="1" i="1" dirty="0"/>
              <a:t>Classroom training</a:t>
            </a:r>
            <a:r>
              <a:rPr lang="en-US" sz="1400" b="1" dirty="0"/>
              <a:t> </a:t>
            </a:r>
          </a:p>
          <a:p>
            <a:pPr marL="0" indent="0">
              <a:buNone/>
            </a:pPr>
            <a:endParaRPr lang="en-US" sz="1200" dirty="0"/>
          </a:p>
          <a:p>
            <a:pPr marL="0" indent="0">
              <a:buNone/>
            </a:pPr>
            <a:r>
              <a:rPr lang="en-US" sz="1200" dirty="0"/>
              <a:t>The training program conducted in Senegal was an eye opener to the lack of technical information in West Africa. The first classroom theory training saw a mix of students. Ivory Coast had sent their motorsport president along with 3 of their riders. Senegal had 2 of their fastest senior riders present , 6 trainers, a clerk of the course and Daouda Ngom , their hierarchy. The training modules took roughly twice the time to get through because of the translation time. Day 2 and 3 of the training gained traction quickly as we used more visual tools and even a practical training at a nearby track for a few hours.</a:t>
            </a:r>
          </a:p>
          <a:p>
            <a:pPr marL="0" indent="0">
              <a:buNone/>
            </a:pPr>
            <a:endParaRPr lang="en-US" sz="1200" dirty="0"/>
          </a:p>
          <a:p>
            <a:pPr marL="0" indent="0">
              <a:buNone/>
            </a:pPr>
            <a:endParaRPr lang="en-US" sz="1200" dirty="0"/>
          </a:p>
        </p:txBody>
      </p:sp>
      <p:sp>
        <p:nvSpPr>
          <p:cNvPr id="4" name="Rectangle 3">
            <a:extLst>
              <a:ext uri="{FF2B5EF4-FFF2-40B4-BE49-F238E27FC236}">
                <a16:creationId xmlns:a16="http://schemas.microsoft.com/office/drawing/2014/main" id="{F9C81FF6-5B96-88EE-7143-C9D1E3DD05AE}"/>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D4CD2D40-2DA5-80CA-615D-A3BA3878BB37}"/>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EA193285-0AB2-C67A-0F1E-A4E24FB798CF}"/>
              </a:ext>
            </a:extLst>
          </p:cNvPr>
          <p:cNvPicPr>
            <a:picLocks noChangeAspect="1"/>
          </p:cNvPicPr>
          <p:nvPr/>
        </p:nvPicPr>
        <p:blipFill>
          <a:blip r:embed="rId2"/>
          <a:stretch>
            <a:fillRect/>
          </a:stretch>
        </p:blipFill>
        <p:spPr>
          <a:xfrm>
            <a:off x="8137990" y="6233860"/>
            <a:ext cx="635170" cy="333878"/>
          </a:xfrm>
          <a:prstGeom prst="rect">
            <a:avLst/>
          </a:prstGeom>
        </p:spPr>
      </p:pic>
      <p:pic>
        <p:nvPicPr>
          <p:cNvPr id="7" name="Picture 6" descr="A group of people sitting at a table&#10;&#10;AI-generated content may be incorrect.">
            <a:extLst>
              <a:ext uri="{FF2B5EF4-FFF2-40B4-BE49-F238E27FC236}">
                <a16:creationId xmlns:a16="http://schemas.microsoft.com/office/drawing/2014/main" id="{8FBD2967-B4CA-ABD1-0626-C60AB55859F5}"/>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t="17742"/>
          <a:stretch>
            <a:fillRect/>
          </a:stretch>
        </p:blipFill>
        <p:spPr bwMode="auto">
          <a:xfrm>
            <a:off x="457200" y="2083470"/>
            <a:ext cx="4008161" cy="4395522"/>
          </a:xfrm>
          <a:prstGeom prst="rect">
            <a:avLst/>
          </a:prstGeom>
          <a:noFill/>
          <a:ln>
            <a:noFill/>
          </a:ln>
        </p:spPr>
      </p:pic>
      <p:sp>
        <p:nvSpPr>
          <p:cNvPr id="9" name="Content Placeholder 2">
            <a:extLst>
              <a:ext uri="{FF2B5EF4-FFF2-40B4-BE49-F238E27FC236}">
                <a16:creationId xmlns:a16="http://schemas.microsoft.com/office/drawing/2014/main" id="{6D44BF13-B187-EE8E-33A4-CAB879082781}"/>
              </a:ext>
            </a:extLst>
          </p:cNvPr>
          <p:cNvSpPr txBox="1">
            <a:spLocks/>
          </p:cNvSpPr>
          <p:nvPr/>
        </p:nvSpPr>
        <p:spPr>
          <a:xfrm>
            <a:off x="4678639" y="2877528"/>
            <a:ext cx="4201201" cy="25219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i="1" dirty="0"/>
              <a:t>The trainers</a:t>
            </a:r>
          </a:p>
          <a:p>
            <a:pPr marL="0" indent="0">
              <a:buNone/>
            </a:pPr>
            <a:endParaRPr lang="en-US" sz="1200" b="1" dirty="0"/>
          </a:p>
          <a:p>
            <a:pPr marL="0" indent="0">
              <a:buNone/>
            </a:pPr>
            <a:r>
              <a:rPr lang="en-US" sz="1200" dirty="0"/>
              <a:t>Eleven trainers completed the MX – B test (basics on nutrition, hydration, rider safety protocols and anti doping WADA) and will receive their certificates today. All present in the training were hungry for information. They asked as many questions as needed until they understood the aspect clearly. Despite diverting to other aspects to further understand their circumstances locally this ensured that the training yield, even with the language barrier, was very high. </a:t>
            </a:r>
          </a:p>
        </p:txBody>
      </p:sp>
    </p:spTree>
    <p:extLst>
      <p:ext uri="{BB962C8B-B14F-4D97-AF65-F5344CB8AC3E}">
        <p14:creationId xmlns:p14="http://schemas.microsoft.com/office/powerpoint/2010/main" val="1557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68980-4252-038C-B1F4-97B69034FF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F3C6E-A0F9-3109-D646-4E96EBB3B7BD}"/>
              </a:ext>
            </a:extLst>
          </p:cNvPr>
          <p:cNvSpPr>
            <a:spLocks noGrp="1"/>
          </p:cNvSpPr>
          <p:nvPr>
            <p:ph idx="1"/>
          </p:nvPr>
        </p:nvSpPr>
        <p:spPr>
          <a:xfrm>
            <a:off x="457200" y="294956"/>
            <a:ext cx="8229600" cy="5938904"/>
          </a:xfrm>
        </p:spPr>
        <p:txBody>
          <a:bodyPr>
            <a:normAutofit/>
          </a:bodyPr>
          <a:lstStyle/>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r>
              <a:rPr lang="en-US" sz="1400" b="1" i="1" dirty="0"/>
              <a:t>The facilities</a:t>
            </a:r>
            <a:r>
              <a:rPr lang="en-US" sz="1400" b="1" dirty="0"/>
              <a:t> </a:t>
            </a:r>
          </a:p>
          <a:p>
            <a:pPr marL="0" indent="0">
              <a:buNone/>
            </a:pPr>
            <a:endParaRPr lang="en-US" sz="1400" b="1" dirty="0"/>
          </a:p>
          <a:p>
            <a:pPr marL="0" indent="0">
              <a:buNone/>
            </a:pPr>
            <a:r>
              <a:rPr lang="en-US" sz="1200" dirty="0"/>
              <a:t>A few hours were spent at their hard pack track where the trainer helped them with the design of their obstacles and updated them on the requirements with regards to track width, average speed, track safety and general FIM rules and specifications. It is a wonderful layout but lacks infrastructure such as start gates, clubhouse , jury room and basic amenities. The track surface is also laced with shale rock which isn’t ideal for traction or rider safety. After this the trainer spent time with their local riders setting up their suspension. Sunday was a race day with the juniors in the morning and seniors in the afternoon. The junior turnout was small but the racing was great. The clerk of the course was in full control and all rider safety protocols were on point. Their ambulances were extremely well equipped. Their makeshift track layout was fun. The senior track was absolutely brilliant, located on the beach right by where the iconic Dakar rally finish line was for so many years. Andre’s observations were that the trainers are both supportive and passionate and they understand the sport and what is required to succeed. This attitude alone will see athletes being </a:t>
            </a:r>
            <a:r>
              <a:rPr lang="en-US" sz="1200" dirty="0" err="1"/>
              <a:t>moulded</a:t>
            </a:r>
            <a:r>
              <a:rPr lang="en-US" sz="1200" dirty="0"/>
              <a:t> and the sport grow. On the Monday after the race, we did our debrief at the federations office in Dakar where Andre met a few dignitaries as the </a:t>
            </a:r>
            <a:r>
              <a:rPr lang="en-US" sz="1200" dirty="0" err="1"/>
              <a:t>programme</a:t>
            </a:r>
            <a:r>
              <a:rPr lang="en-US" sz="1200" dirty="0"/>
              <a:t> drew to a close.</a:t>
            </a:r>
          </a:p>
          <a:p>
            <a:pPr marL="0" indent="0">
              <a:buNone/>
            </a:pPr>
            <a:endParaRPr lang="en-US" sz="1200" dirty="0"/>
          </a:p>
          <a:p>
            <a:pPr marL="0" indent="0">
              <a:buNone/>
            </a:pPr>
            <a:endParaRPr lang="en-US" sz="1200" dirty="0"/>
          </a:p>
        </p:txBody>
      </p:sp>
      <p:sp>
        <p:nvSpPr>
          <p:cNvPr id="4" name="Rectangle 3">
            <a:extLst>
              <a:ext uri="{FF2B5EF4-FFF2-40B4-BE49-F238E27FC236}">
                <a16:creationId xmlns:a16="http://schemas.microsoft.com/office/drawing/2014/main" id="{D5C3F0F4-2CD2-2F80-FE25-58C71D9D5AB3}"/>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92D88C85-58EC-23E8-EBF1-9D4E66B2D9C3}"/>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DADD9E89-5815-DA91-7825-C0EC2B7FFA61}"/>
              </a:ext>
            </a:extLst>
          </p:cNvPr>
          <p:cNvPicPr>
            <a:picLocks noChangeAspect="1"/>
          </p:cNvPicPr>
          <p:nvPr/>
        </p:nvPicPr>
        <p:blipFill>
          <a:blip r:embed="rId2"/>
          <a:stretch>
            <a:fillRect/>
          </a:stretch>
        </p:blipFill>
        <p:spPr>
          <a:xfrm>
            <a:off x="8137990" y="6233860"/>
            <a:ext cx="635170" cy="333878"/>
          </a:xfrm>
          <a:prstGeom prst="rect">
            <a:avLst/>
          </a:prstGeom>
        </p:spPr>
      </p:pic>
      <p:pic>
        <p:nvPicPr>
          <p:cNvPr id="2" name="Picture 1" descr="A group of men standing in a field&#10;&#10;AI-generated content may be incorrect.">
            <a:extLst>
              <a:ext uri="{FF2B5EF4-FFF2-40B4-BE49-F238E27FC236}">
                <a16:creationId xmlns:a16="http://schemas.microsoft.com/office/drawing/2014/main" id="{CDC63D86-FB13-1957-7061-589561241AD0}"/>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44741" y="274638"/>
            <a:ext cx="5054518" cy="3382962"/>
          </a:xfrm>
          <a:prstGeom prst="rect">
            <a:avLst/>
          </a:prstGeom>
          <a:noFill/>
          <a:ln>
            <a:noFill/>
          </a:ln>
        </p:spPr>
      </p:pic>
    </p:spTree>
    <p:extLst>
      <p:ext uri="{BB962C8B-B14F-4D97-AF65-F5344CB8AC3E}">
        <p14:creationId xmlns:p14="http://schemas.microsoft.com/office/powerpoint/2010/main" val="4219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C4BEE-F87F-B09C-62B9-4A7BEBAB26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C0762-F962-E8A7-3096-699B28606F57}"/>
              </a:ext>
            </a:extLst>
          </p:cNvPr>
          <p:cNvSpPr>
            <a:spLocks noGrp="1"/>
          </p:cNvSpPr>
          <p:nvPr>
            <p:ph idx="1"/>
          </p:nvPr>
        </p:nvSpPr>
        <p:spPr>
          <a:xfrm>
            <a:off x="457200" y="294956"/>
            <a:ext cx="8229600" cy="5938904"/>
          </a:xfrm>
        </p:spPr>
        <p:txBody>
          <a:bodyPr>
            <a:normAutofit/>
          </a:bodyPr>
          <a:lstStyle/>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400" b="1" i="1" dirty="0"/>
          </a:p>
          <a:p>
            <a:pPr marL="0" indent="0">
              <a:buNone/>
            </a:pPr>
            <a:endParaRPr lang="en-US" sz="1200" dirty="0"/>
          </a:p>
          <a:p>
            <a:pPr marL="0" indent="0">
              <a:buNone/>
            </a:pPr>
            <a:endParaRPr lang="en-US" sz="1200" dirty="0"/>
          </a:p>
        </p:txBody>
      </p:sp>
      <p:sp>
        <p:nvSpPr>
          <p:cNvPr id="4" name="Rectangle 3">
            <a:extLst>
              <a:ext uri="{FF2B5EF4-FFF2-40B4-BE49-F238E27FC236}">
                <a16:creationId xmlns:a16="http://schemas.microsoft.com/office/drawing/2014/main" id="{F74437AF-33F8-4296-34F7-C4362CB90AAC}"/>
              </a:ext>
            </a:extLst>
          </p:cNvPr>
          <p:cNvSpPr/>
          <p:nvPr/>
        </p:nvSpPr>
        <p:spPr>
          <a:xfrm>
            <a:off x="106680" y="91439"/>
            <a:ext cx="8895080" cy="6583681"/>
          </a:xfrm>
          <a:prstGeom prst="rect">
            <a:avLst/>
          </a:prstGeom>
          <a:noFill/>
          <a:ln w="76200">
            <a:solidFill>
              <a:schemeClr val="tx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ZA" dirty="0"/>
          </a:p>
        </p:txBody>
      </p:sp>
      <p:sp>
        <p:nvSpPr>
          <p:cNvPr id="5" name="Footer Placeholder 4">
            <a:extLst>
              <a:ext uri="{FF2B5EF4-FFF2-40B4-BE49-F238E27FC236}">
                <a16:creationId xmlns:a16="http://schemas.microsoft.com/office/drawing/2014/main" id="{E3643D5D-52F1-5A6C-CCE7-2D92AF9E1145}"/>
              </a:ext>
            </a:extLst>
          </p:cNvPr>
          <p:cNvSpPr>
            <a:spLocks noGrp="1"/>
          </p:cNvSpPr>
          <p:nvPr>
            <p:ph type="ftr" sz="quarter" idx="11"/>
          </p:nvPr>
        </p:nvSpPr>
        <p:spPr>
          <a:xfrm>
            <a:off x="5984240" y="6218237"/>
            <a:ext cx="2895600" cy="365125"/>
          </a:xfrm>
        </p:spPr>
        <p:txBody>
          <a:bodyPr/>
          <a:lstStyle/>
          <a:p>
            <a:endParaRPr lang="en-US" dirty="0"/>
          </a:p>
        </p:txBody>
      </p:sp>
      <p:pic>
        <p:nvPicPr>
          <p:cNvPr id="6" name="Picture 5">
            <a:extLst>
              <a:ext uri="{FF2B5EF4-FFF2-40B4-BE49-F238E27FC236}">
                <a16:creationId xmlns:a16="http://schemas.microsoft.com/office/drawing/2014/main" id="{C8AC0976-FBFD-570F-193A-6AC51C32A07F}"/>
              </a:ext>
            </a:extLst>
          </p:cNvPr>
          <p:cNvPicPr>
            <a:picLocks noChangeAspect="1"/>
          </p:cNvPicPr>
          <p:nvPr/>
        </p:nvPicPr>
        <p:blipFill>
          <a:blip r:embed="rId2"/>
          <a:stretch>
            <a:fillRect/>
          </a:stretch>
        </p:blipFill>
        <p:spPr>
          <a:xfrm>
            <a:off x="8137990" y="6233860"/>
            <a:ext cx="635170" cy="333878"/>
          </a:xfrm>
          <a:prstGeom prst="rect">
            <a:avLst/>
          </a:prstGeom>
        </p:spPr>
      </p:pic>
      <p:pic>
        <p:nvPicPr>
          <p:cNvPr id="7" name="Picture 6" descr="Men standing in the sand looking at a person&#10;&#10;AI-generated content may be incorrect.">
            <a:extLst>
              <a:ext uri="{FF2B5EF4-FFF2-40B4-BE49-F238E27FC236}">
                <a16:creationId xmlns:a16="http://schemas.microsoft.com/office/drawing/2014/main" id="{D55A6BF3-0896-0D65-9E14-216337E13751}"/>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121239" y="230561"/>
            <a:ext cx="4334336" cy="2901016"/>
          </a:xfrm>
          <a:prstGeom prst="rect">
            <a:avLst/>
          </a:prstGeom>
          <a:noFill/>
          <a:ln>
            <a:noFill/>
          </a:ln>
        </p:spPr>
      </p:pic>
      <p:pic>
        <p:nvPicPr>
          <p:cNvPr id="8" name="Picture 7" descr="A person riding a motorcycle on a dirt road&#10;&#10;AI-generated content may be incorrect.">
            <a:extLst>
              <a:ext uri="{FF2B5EF4-FFF2-40B4-BE49-F238E27FC236}">
                <a16:creationId xmlns:a16="http://schemas.microsoft.com/office/drawing/2014/main" id="{2B84098A-4C68-DB89-A22D-036477C94611}"/>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121239" y="3264408"/>
            <a:ext cx="4337673" cy="2901016"/>
          </a:xfrm>
          <a:prstGeom prst="rect">
            <a:avLst/>
          </a:prstGeom>
          <a:noFill/>
          <a:ln>
            <a:noFill/>
          </a:ln>
        </p:spPr>
      </p:pic>
      <p:sp>
        <p:nvSpPr>
          <p:cNvPr id="2" name="Content Placeholder 2">
            <a:extLst>
              <a:ext uri="{FF2B5EF4-FFF2-40B4-BE49-F238E27FC236}">
                <a16:creationId xmlns:a16="http://schemas.microsoft.com/office/drawing/2014/main" id="{DED3E3DE-8ED9-D0C3-32B9-7D25FDED60CA}"/>
              </a:ext>
            </a:extLst>
          </p:cNvPr>
          <p:cNvSpPr txBox="1">
            <a:spLocks/>
          </p:cNvSpPr>
          <p:nvPr/>
        </p:nvSpPr>
        <p:spPr>
          <a:xfrm>
            <a:off x="360680" y="3264408"/>
            <a:ext cx="3445599" cy="33626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i="1" dirty="0"/>
              <a:t>Future goals </a:t>
            </a:r>
          </a:p>
          <a:p>
            <a:pPr marL="0" indent="0">
              <a:buNone/>
            </a:pPr>
            <a:endParaRPr lang="en-US" sz="1400" dirty="0"/>
          </a:p>
          <a:p>
            <a:pPr marL="0" indent="0">
              <a:buNone/>
            </a:pPr>
            <a:r>
              <a:rPr lang="en-US" sz="1200" dirty="0"/>
              <a:t>The trainers and riders need a more permanent junior track facility where they can train consistently so as to progress the riders faster. This will also help the junior level to grow. The land for this facility has already been secured in preparation. A media group with the trainers was created to enable Andre to continue to communicate and provide the necessary support. </a:t>
            </a:r>
          </a:p>
        </p:txBody>
      </p:sp>
    </p:spTree>
    <p:extLst>
      <p:ext uri="{BB962C8B-B14F-4D97-AF65-F5344CB8AC3E}">
        <p14:creationId xmlns:p14="http://schemas.microsoft.com/office/powerpoint/2010/main" val="1116182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1638</TotalTime>
  <Words>4045</Words>
  <Application>Microsoft Office PowerPoint</Application>
  <PresentationFormat>On-screen Show (4:3)</PresentationFormat>
  <Paragraphs>384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Arial</vt:lpstr>
      <vt:lpstr>Calibri</vt:lpstr>
      <vt:lpstr>Office Theme</vt:lpstr>
      <vt:lpstr> FIM Africa General Assembly Beyond Sports Report – November 2025</vt:lpstr>
      <vt:lpstr>A. WOMEN IN MOTORCYCLING COMMISSION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Jaco Deysel</dc:creator>
  <cp:keywords/>
  <dc:description>generated using python-pptx</dc:description>
  <cp:lastModifiedBy>FIM AFRICA</cp:lastModifiedBy>
  <cp:revision>29</cp:revision>
  <dcterms:created xsi:type="dcterms:W3CDTF">2013-01-27T09:14:16Z</dcterms:created>
  <dcterms:modified xsi:type="dcterms:W3CDTF">2025-10-29T17:09:59Z</dcterms:modified>
  <cp:category/>
</cp:coreProperties>
</file>